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01" r:id="rId2"/>
    <p:sldId id="302" r:id="rId3"/>
    <p:sldId id="263" r:id="rId4"/>
    <p:sldId id="303" r:id="rId5"/>
    <p:sldId id="300" r:id="rId6"/>
    <p:sldId id="259" r:id="rId7"/>
    <p:sldId id="260" r:id="rId8"/>
    <p:sldId id="261" r:id="rId9"/>
    <p:sldId id="389" r:id="rId10"/>
    <p:sldId id="272" r:id="rId11"/>
    <p:sldId id="273" r:id="rId12"/>
    <p:sldId id="274" r:id="rId13"/>
    <p:sldId id="304" r:id="rId14"/>
    <p:sldId id="332" r:id="rId15"/>
    <p:sldId id="388" r:id="rId16"/>
    <p:sldId id="275" r:id="rId17"/>
    <p:sldId id="276" r:id="rId18"/>
    <p:sldId id="277" r:id="rId19"/>
    <p:sldId id="278" r:id="rId20"/>
    <p:sldId id="279" r:id="rId21"/>
    <p:sldId id="390" r:id="rId22"/>
    <p:sldId id="280" r:id="rId23"/>
    <p:sldId id="281" r:id="rId24"/>
    <p:sldId id="257" r:id="rId25"/>
    <p:sldId id="258" r:id="rId26"/>
    <p:sldId id="282" r:id="rId27"/>
    <p:sldId id="283" r:id="rId28"/>
    <p:sldId id="284" r:id="rId29"/>
    <p:sldId id="285" r:id="rId30"/>
    <p:sldId id="286" r:id="rId31"/>
    <p:sldId id="287" r:id="rId32"/>
    <p:sldId id="288" r:id="rId33"/>
    <p:sldId id="289" r:id="rId34"/>
    <p:sldId id="291" r:id="rId35"/>
    <p:sldId id="292" r:id="rId36"/>
    <p:sldId id="293" r:id="rId37"/>
    <p:sldId id="391" r:id="rId38"/>
    <p:sldId id="294" r:id="rId39"/>
    <p:sldId id="295"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9" d="100"/>
          <a:sy n="69" d="100"/>
        </p:scale>
        <p:origin x="5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3F2A64-29A3-4D97-BEF2-922F8B9C1F35}" type="datetimeFigureOut">
              <a:rPr lang="en-US" smtClean="0"/>
              <a:t>2/27/2020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3BE9F4-1FC3-402D-B9ED-05A499B45F6E}" type="slidenum">
              <a:rPr lang="en-US" smtClean="0"/>
              <a:t>‹#›</a:t>
            </a:fld>
            <a:endParaRPr lang="en-US"/>
          </a:p>
        </p:txBody>
      </p:sp>
    </p:spTree>
    <p:extLst>
      <p:ext uri="{BB962C8B-B14F-4D97-AF65-F5344CB8AC3E}">
        <p14:creationId xmlns:p14="http://schemas.microsoft.com/office/powerpoint/2010/main" val="801514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itchFamily="34" charset="-128"/>
            </a:endParaRPr>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93F7EF7-83B8-463A-B553-99A316BF527C}" type="slidenum">
              <a:rPr kumimoji="0" lang="en-US" alt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31967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latin typeface="Arial" charset="0"/>
            </a:endParaRPr>
          </a:p>
        </p:txBody>
      </p:sp>
      <p:sp>
        <p:nvSpPr>
          <p:cNvPr id="47108"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57066" indent="-291179">
              <a:defRPr>
                <a:solidFill>
                  <a:schemeClr val="tx1"/>
                </a:solidFill>
                <a:latin typeface="Arial" charset="0"/>
              </a:defRPr>
            </a:lvl2pPr>
            <a:lvl3pPr marL="1164717" indent="-232943">
              <a:defRPr>
                <a:solidFill>
                  <a:schemeClr val="tx1"/>
                </a:solidFill>
                <a:latin typeface="Arial" charset="0"/>
              </a:defRPr>
            </a:lvl3pPr>
            <a:lvl4pPr marL="1630604" indent="-232943">
              <a:defRPr>
                <a:solidFill>
                  <a:schemeClr val="tx1"/>
                </a:solidFill>
                <a:latin typeface="Arial" charset="0"/>
              </a:defRPr>
            </a:lvl4pPr>
            <a:lvl5pPr marL="2096491" indent="-232943">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10AEA37-FD82-4FCF-A503-A1B5DBD0C24D}"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68952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latin typeface="Arial" charset="0"/>
            </a:endParaRPr>
          </a:p>
        </p:txBody>
      </p:sp>
      <p:sp>
        <p:nvSpPr>
          <p:cNvPr id="46084"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57066" indent="-291179">
              <a:defRPr>
                <a:solidFill>
                  <a:schemeClr val="tx1"/>
                </a:solidFill>
                <a:latin typeface="Arial" charset="0"/>
              </a:defRPr>
            </a:lvl2pPr>
            <a:lvl3pPr marL="1164717" indent="-232943">
              <a:defRPr>
                <a:solidFill>
                  <a:schemeClr val="tx1"/>
                </a:solidFill>
                <a:latin typeface="Arial" charset="0"/>
              </a:defRPr>
            </a:lvl3pPr>
            <a:lvl4pPr marL="1630604" indent="-232943">
              <a:defRPr>
                <a:solidFill>
                  <a:schemeClr val="tx1"/>
                </a:solidFill>
                <a:latin typeface="Arial" charset="0"/>
              </a:defRPr>
            </a:lvl4pPr>
            <a:lvl5pPr marL="2096491" indent="-232943">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D4FC88A-09C3-42A0-9D41-CFE61475BE07}"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551463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latin typeface="Arial" charset="0"/>
            </a:endParaRPr>
          </a:p>
        </p:txBody>
      </p:sp>
      <p:sp>
        <p:nvSpPr>
          <p:cNvPr id="46084"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57066" indent="-291179">
              <a:defRPr>
                <a:solidFill>
                  <a:schemeClr val="tx1"/>
                </a:solidFill>
                <a:latin typeface="Arial" charset="0"/>
              </a:defRPr>
            </a:lvl2pPr>
            <a:lvl3pPr marL="1164717" indent="-232943">
              <a:defRPr>
                <a:solidFill>
                  <a:schemeClr val="tx1"/>
                </a:solidFill>
                <a:latin typeface="Arial" charset="0"/>
              </a:defRPr>
            </a:lvl3pPr>
            <a:lvl4pPr marL="1630604" indent="-232943">
              <a:defRPr>
                <a:solidFill>
                  <a:schemeClr val="tx1"/>
                </a:solidFill>
                <a:latin typeface="Arial" charset="0"/>
              </a:defRPr>
            </a:lvl4pPr>
            <a:lvl5pPr marL="2096491" indent="-232943">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D4FC88A-09C3-42A0-9D41-CFE61475BE07}"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4137756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Arial" charset="0"/>
            </a:endParaRPr>
          </a:p>
        </p:txBody>
      </p:sp>
      <p:sp>
        <p:nvSpPr>
          <p:cNvPr id="51204"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57066" indent="-291179">
              <a:defRPr>
                <a:solidFill>
                  <a:schemeClr val="tx1"/>
                </a:solidFill>
                <a:latin typeface="Arial" charset="0"/>
              </a:defRPr>
            </a:lvl2pPr>
            <a:lvl3pPr marL="1164717" indent="-232943">
              <a:defRPr>
                <a:solidFill>
                  <a:schemeClr val="tx1"/>
                </a:solidFill>
                <a:latin typeface="Arial" charset="0"/>
              </a:defRPr>
            </a:lvl3pPr>
            <a:lvl4pPr marL="1630604" indent="-232943">
              <a:defRPr>
                <a:solidFill>
                  <a:schemeClr val="tx1"/>
                </a:solidFill>
                <a:latin typeface="Arial" charset="0"/>
              </a:defRPr>
            </a:lvl4pPr>
            <a:lvl5pPr marL="2096491" indent="-232943">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a:defRPr/>
            </a:pPr>
            <a:fld id="{9D2A924A-3188-4992-BB61-B91117671F47}" type="slidenum">
              <a:rPr lang="en-US" smtClean="0"/>
              <a:pPr>
                <a:defRPr/>
              </a:pPr>
              <a:t>10</a:t>
            </a:fld>
            <a:endParaRPr lang="en-US"/>
          </a:p>
        </p:txBody>
      </p:sp>
    </p:spTree>
    <p:extLst>
      <p:ext uri="{BB962C8B-B14F-4D97-AF65-F5344CB8AC3E}">
        <p14:creationId xmlns:p14="http://schemas.microsoft.com/office/powerpoint/2010/main" val="904790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latin typeface="Arial" charset="0"/>
            </a:endParaRPr>
          </a:p>
        </p:txBody>
      </p:sp>
      <p:sp>
        <p:nvSpPr>
          <p:cNvPr id="5427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57066" indent="-291179">
              <a:defRPr>
                <a:solidFill>
                  <a:schemeClr val="tx1"/>
                </a:solidFill>
                <a:latin typeface="Arial" charset="0"/>
              </a:defRPr>
            </a:lvl2pPr>
            <a:lvl3pPr marL="1164717" indent="-232943">
              <a:defRPr>
                <a:solidFill>
                  <a:schemeClr val="tx1"/>
                </a:solidFill>
                <a:latin typeface="Arial" charset="0"/>
              </a:defRPr>
            </a:lvl3pPr>
            <a:lvl4pPr marL="1630604" indent="-232943">
              <a:defRPr>
                <a:solidFill>
                  <a:schemeClr val="tx1"/>
                </a:solidFill>
                <a:latin typeface="Arial" charset="0"/>
              </a:defRPr>
            </a:lvl4pPr>
            <a:lvl5pPr marL="2096491" indent="-232943">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a:defRPr/>
            </a:pPr>
            <a:fld id="{9ABE15F5-0C6D-4C88-A8EC-F8F56280656B}" type="slidenum">
              <a:rPr lang="en-US" smtClean="0"/>
              <a:pPr>
                <a:defRPr/>
              </a:pPr>
              <a:t>12</a:t>
            </a:fld>
            <a:endParaRPr lang="en-US"/>
          </a:p>
        </p:txBody>
      </p:sp>
    </p:spTree>
    <p:extLst>
      <p:ext uri="{BB962C8B-B14F-4D97-AF65-F5344CB8AC3E}">
        <p14:creationId xmlns:p14="http://schemas.microsoft.com/office/powerpoint/2010/main" val="1551949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87893A8-8A08-4325-B3F8-E70C4BF9EC48}" type="slidenum">
              <a:rPr lang="en-US" smtClean="0"/>
              <a:pPr>
                <a:defRPr/>
              </a:pPr>
              <a:t>14</a:t>
            </a:fld>
            <a:endParaRPr lang="en-US"/>
          </a:p>
        </p:txBody>
      </p:sp>
    </p:spTree>
    <p:extLst>
      <p:ext uri="{BB962C8B-B14F-4D97-AF65-F5344CB8AC3E}">
        <p14:creationId xmlns:p14="http://schemas.microsoft.com/office/powerpoint/2010/main" val="814454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6963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57066" indent="-291179">
              <a:defRPr>
                <a:solidFill>
                  <a:schemeClr val="tx1"/>
                </a:solidFill>
                <a:latin typeface="Arial" pitchFamily="34" charset="0"/>
              </a:defRPr>
            </a:lvl2pPr>
            <a:lvl3pPr marL="1164717" indent="-232943">
              <a:defRPr>
                <a:solidFill>
                  <a:schemeClr val="tx1"/>
                </a:solidFill>
                <a:latin typeface="Arial" pitchFamily="34" charset="0"/>
              </a:defRPr>
            </a:lvl3pPr>
            <a:lvl4pPr marL="1630604" indent="-232943">
              <a:defRPr>
                <a:solidFill>
                  <a:schemeClr val="tx1"/>
                </a:solidFill>
                <a:latin typeface="Arial" pitchFamily="34" charset="0"/>
              </a:defRPr>
            </a:lvl4pPr>
            <a:lvl5pPr marL="2096491" indent="-232943">
              <a:defRPr>
                <a:solidFill>
                  <a:schemeClr val="tx1"/>
                </a:solidFill>
                <a:latin typeface="Arial" pitchFamily="34" charset="0"/>
              </a:defRPr>
            </a:lvl5pPr>
            <a:lvl6pPr marL="2562377" indent="-232943" eaLnBrk="0" fontAlgn="base" hangingPunct="0">
              <a:spcBef>
                <a:spcPct val="0"/>
              </a:spcBef>
              <a:spcAft>
                <a:spcPct val="0"/>
              </a:spcAft>
              <a:defRPr>
                <a:solidFill>
                  <a:schemeClr val="tx1"/>
                </a:solidFill>
                <a:latin typeface="Arial" pitchFamily="34" charset="0"/>
              </a:defRPr>
            </a:lvl6pPr>
            <a:lvl7pPr marL="3028264" indent="-232943" eaLnBrk="0" fontAlgn="base" hangingPunct="0">
              <a:spcBef>
                <a:spcPct val="0"/>
              </a:spcBef>
              <a:spcAft>
                <a:spcPct val="0"/>
              </a:spcAft>
              <a:defRPr>
                <a:solidFill>
                  <a:schemeClr val="tx1"/>
                </a:solidFill>
                <a:latin typeface="Arial" pitchFamily="34" charset="0"/>
              </a:defRPr>
            </a:lvl7pPr>
            <a:lvl8pPr marL="3494151" indent="-232943" eaLnBrk="0" fontAlgn="base" hangingPunct="0">
              <a:spcBef>
                <a:spcPct val="0"/>
              </a:spcBef>
              <a:spcAft>
                <a:spcPct val="0"/>
              </a:spcAft>
              <a:defRPr>
                <a:solidFill>
                  <a:schemeClr val="tx1"/>
                </a:solidFill>
                <a:latin typeface="Arial" pitchFamily="34" charset="0"/>
              </a:defRPr>
            </a:lvl8pPr>
            <a:lvl9pPr marL="3960038" indent="-232943" eaLnBrk="0" fontAlgn="base" hangingPunct="0">
              <a:spcBef>
                <a:spcPct val="0"/>
              </a:spcBef>
              <a:spcAft>
                <a:spcPct val="0"/>
              </a:spcAft>
              <a:defRPr>
                <a:solidFill>
                  <a:schemeClr val="tx1"/>
                </a:solidFill>
                <a:latin typeface="Arial" pitchFamily="34" charset="0"/>
              </a:defRPr>
            </a:lvl9pPr>
          </a:lstStyle>
          <a:p>
            <a:pPr>
              <a:defRPr/>
            </a:pPr>
            <a:fld id="{0954AE4E-92C5-43E3-9BDD-F1455CCBE026}" type="slidenum">
              <a:rPr lang="en-US" altLang="en-US" smtClean="0"/>
              <a:pPr>
                <a:defRPr/>
              </a:pPr>
              <a:t>16</a:t>
            </a:fld>
            <a:endParaRPr lang="en-US" altLang="en-US"/>
          </a:p>
        </p:txBody>
      </p:sp>
    </p:spTree>
    <p:extLst>
      <p:ext uri="{BB962C8B-B14F-4D97-AF65-F5344CB8AC3E}">
        <p14:creationId xmlns:p14="http://schemas.microsoft.com/office/powerpoint/2010/main" val="1494898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70660"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57066" indent="-291179">
              <a:defRPr>
                <a:solidFill>
                  <a:schemeClr val="tx1"/>
                </a:solidFill>
                <a:latin typeface="Arial" pitchFamily="34" charset="0"/>
              </a:defRPr>
            </a:lvl2pPr>
            <a:lvl3pPr marL="1164717" indent="-232943">
              <a:defRPr>
                <a:solidFill>
                  <a:schemeClr val="tx1"/>
                </a:solidFill>
                <a:latin typeface="Arial" pitchFamily="34" charset="0"/>
              </a:defRPr>
            </a:lvl3pPr>
            <a:lvl4pPr marL="1630604" indent="-232943">
              <a:defRPr>
                <a:solidFill>
                  <a:schemeClr val="tx1"/>
                </a:solidFill>
                <a:latin typeface="Arial" pitchFamily="34" charset="0"/>
              </a:defRPr>
            </a:lvl4pPr>
            <a:lvl5pPr marL="2096491" indent="-232943">
              <a:defRPr>
                <a:solidFill>
                  <a:schemeClr val="tx1"/>
                </a:solidFill>
                <a:latin typeface="Arial" pitchFamily="34" charset="0"/>
              </a:defRPr>
            </a:lvl5pPr>
            <a:lvl6pPr marL="2562377" indent="-232943" eaLnBrk="0" fontAlgn="base" hangingPunct="0">
              <a:spcBef>
                <a:spcPct val="0"/>
              </a:spcBef>
              <a:spcAft>
                <a:spcPct val="0"/>
              </a:spcAft>
              <a:defRPr>
                <a:solidFill>
                  <a:schemeClr val="tx1"/>
                </a:solidFill>
                <a:latin typeface="Arial" pitchFamily="34" charset="0"/>
              </a:defRPr>
            </a:lvl6pPr>
            <a:lvl7pPr marL="3028264" indent="-232943" eaLnBrk="0" fontAlgn="base" hangingPunct="0">
              <a:spcBef>
                <a:spcPct val="0"/>
              </a:spcBef>
              <a:spcAft>
                <a:spcPct val="0"/>
              </a:spcAft>
              <a:defRPr>
                <a:solidFill>
                  <a:schemeClr val="tx1"/>
                </a:solidFill>
                <a:latin typeface="Arial" pitchFamily="34" charset="0"/>
              </a:defRPr>
            </a:lvl7pPr>
            <a:lvl8pPr marL="3494151" indent="-232943" eaLnBrk="0" fontAlgn="base" hangingPunct="0">
              <a:spcBef>
                <a:spcPct val="0"/>
              </a:spcBef>
              <a:spcAft>
                <a:spcPct val="0"/>
              </a:spcAft>
              <a:defRPr>
                <a:solidFill>
                  <a:schemeClr val="tx1"/>
                </a:solidFill>
                <a:latin typeface="Arial" pitchFamily="34" charset="0"/>
              </a:defRPr>
            </a:lvl8pPr>
            <a:lvl9pPr marL="3960038" indent="-232943" eaLnBrk="0" fontAlgn="base" hangingPunct="0">
              <a:spcBef>
                <a:spcPct val="0"/>
              </a:spcBef>
              <a:spcAft>
                <a:spcPct val="0"/>
              </a:spcAft>
              <a:defRPr>
                <a:solidFill>
                  <a:schemeClr val="tx1"/>
                </a:solidFill>
                <a:latin typeface="Arial" pitchFamily="34" charset="0"/>
              </a:defRPr>
            </a:lvl9pPr>
          </a:lstStyle>
          <a:p>
            <a:pPr>
              <a:defRPr/>
            </a:pPr>
            <a:fld id="{EF9DBDC2-6A48-4D60-9AA0-B54EDF69DE75}" type="slidenum">
              <a:rPr lang="en-US" altLang="en-US" smtClean="0"/>
              <a:pPr>
                <a:defRPr/>
              </a:pPr>
              <a:t>17</a:t>
            </a:fld>
            <a:endParaRPr lang="en-US" altLang="en-US"/>
          </a:p>
        </p:txBody>
      </p:sp>
    </p:spTree>
    <p:extLst>
      <p:ext uri="{BB962C8B-B14F-4D97-AF65-F5344CB8AC3E}">
        <p14:creationId xmlns:p14="http://schemas.microsoft.com/office/powerpoint/2010/main" val="904392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71684"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57066" indent="-291179">
              <a:defRPr>
                <a:solidFill>
                  <a:schemeClr val="tx1"/>
                </a:solidFill>
                <a:latin typeface="Arial" pitchFamily="34" charset="0"/>
              </a:defRPr>
            </a:lvl2pPr>
            <a:lvl3pPr marL="1164717" indent="-232943">
              <a:defRPr>
                <a:solidFill>
                  <a:schemeClr val="tx1"/>
                </a:solidFill>
                <a:latin typeface="Arial" pitchFamily="34" charset="0"/>
              </a:defRPr>
            </a:lvl3pPr>
            <a:lvl4pPr marL="1630604" indent="-232943">
              <a:defRPr>
                <a:solidFill>
                  <a:schemeClr val="tx1"/>
                </a:solidFill>
                <a:latin typeface="Arial" pitchFamily="34" charset="0"/>
              </a:defRPr>
            </a:lvl4pPr>
            <a:lvl5pPr marL="2096491" indent="-232943">
              <a:defRPr>
                <a:solidFill>
                  <a:schemeClr val="tx1"/>
                </a:solidFill>
                <a:latin typeface="Arial" pitchFamily="34" charset="0"/>
              </a:defRPr>
            </a:lvl5pPr>
            <a:lvl6pPr marL="2562377" indent="-232943" eaLnBrk="0" fontAlgn="base" hangingPunct="0">
              <a:spcBef>
                <a:spcPct val="0"/>
              </a:spcBef>
              <a:spcAft>
                <a:spcPct val="0"/>
              </a:spcAft>
              <a:defRPr>
                <a:solidFill>
                  <a:schemeClr val="tx1"/>
                </a:solidFill>
                <a:latin typeface="Arial" pitchFamily="34" charset="0"/>
              </a:defRPr>
            </a:lvl6pPr>
            <a:lvl7pPr marL="3028264" indent="-232943" eaLnBrk="0" fontAlgn="base" hangingPunct="0">
              <a:spcBef>
                <a:spcPct val="0"/>
              </a:spcBef>
              <a:spcAft>
                <a:spcPct val="0"/>
              </a:spcAft>
              <a:defRPr>
                <a:solidFill>
                  <a:schemeClr val="tx1"/>
                </a:solidFill>
                <a:latin typeface="Arial" pitchFamily="34" charset="0"/>
              </a:defRPr>
            </a:lvl7pPr>
            <a:lvl8pPr marL="3494151" indent="-232943" eaLnBrk="0" fontAlgn="base" hangingPunct="0">
              <a:spcBef>
                <a:spcPct val="0"/>
              </a:spcBef>
              <a:spcAft>
                <a:spcPct val="0"/>
              </a:spcAft>
              <a:defRPr>
                <a:solidFill>
                  <a:schemeClr val="tx1"/>
                </a:solidFill>
                <a:latin typeface="Arial" pitchFamily="34" charset="0"/>
              </a:defRPr>
            </a:lvl8pPr>
            <a:lvl9pPr marL="3960038" indent="-232943" eaLnBrk="0" fontAlgn="base" hangingPunct="0">
              <a:spcBef>
                <a:spcPct val="0"/>
              </a:spcBef>
              <a:spcAft>
                <a:spcPct val="0"/>
              </a:spcAft>
              <a:defRPr>
                <a:solidFill>
                  <a:schemeClr val="tx1"/>
                </a:solidFill>
                <a:latin typeface="Arial" pitchFamily="34" charset="0"/>
              </a:defRPr>
            </a:lvl9pPr>
          </a:lstStyle>
          <a:p>
            <a:pPr>
              <a:defRPr/>
            </a:pPr>
            <a:fld id="{39954D9D-99E8-4EFF-87C2-F80F4E43AABC}" type="slidenum">
              <a:rPr lang="en-US" altLang="en-US" smtClean="0"/>
              <a:pPr>
                <a:defRPr/>
              </a:pPr>
              <a:t>18</a:t>
            </a:fld>
            <a:endParaRPr lang="en-US" altLang="en-US"/>
          </a:p>
        </p:txBody>
      </p:sp>
    </p:spTree>
    <p:extLst>
      <p:ext uri="{BB962C8B-B14F-4D97-AF65-F5344CB8AC3E}">
        <p14:creationId xmlns:p14="http://schemas.microsoft.com/office/powerpoint/2010/main" val="1977976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72708"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57066" indent="-291179">
              <a:defRPr>
                <a:solidFill>
                  <a:schemeClr val="tx1"/>
                </a:solidFill>
                <a:latin typeface="Arial" pitchFamily="34" charset="0"/>
              </a:defRPr>
            </a:lvl2pPr>
            <a:lvl3pPr marL="1164717" indent="-232943">
              <a:defRPr>
                <a:solidFill>
                  <a:schemeClr val="tx1"/>
                </a:solidFill>
                <a:latin typeface="Arial" pitchFamily="34" charset="0"/>
              </a:defRPr>
            </a:lvl3pPr>
            <a:lvl4pPr marL="1630604" indent="-232943">
              <a:defRPr>
                <a:solidFill>
                  <a:schemeClr val="tx1"/>
                </a:solidFill>
                <a:latin typeface="Arial" pitchFamily="34" charset="0"/>
              </a:defRPr>
            </a:lvl4pPr>
            <a:lvl5pPr marL="2096491" indent="-232943">
              <a:defRPr>
                <a:solidFill>
                  <a:schemeClr val="tx1"/>
                </a:solidFill>
                <a:latin typeface="Arial" pitchFamily="34" charset="0"/>
              </a:defRPr>
            </a:lvl5pPr>
            <a:lvl6pPr marL="2562377" indent="-232943" eaLnBrk="0" fontAlgn="base" hangingPunct="0">
              <a:spcBef>
                <a:spcPct val="0"/>
              </a:spcBef>
              <a:spcAft>
                <a:spcPct val="0"/>
              </a:spcAft>
              <a:defRPr>
                <a:solidFill>
                  <a:schemeClr val="tx1"/>
                </a:solidFill>
                <a:latin typeface="Arial" pitchFamily="34" charset="0"/>
              </a:defRPr>
            </a:lvl6pPr>
            <a:lvl7pPr marL="3028264" indent="-232943" eaLnBrk="0" fontAlgn="base" hangingPunct="0">
              <a:spcBef>
                <a:spcPct val="0"/>
              </a:spcBef>
              <a:spcAft>
                <a:spcPct val="0"/>
              </a:spcAft>
              <a:defRPr>
                <a:solidFill>
                  <a:schemeClr val="tx1"/>
                </a:solidFill>
                <a:latin typeface="Arial" pitchFamily="34" charset="0"/>
              </a:defRPr>
            </a:lvl7pPr>
            <a:lvl8pPr marL="3494151" indent="-232943" eaLnBrk="0" fontAlgn="base" hangingPunct="0">
              <a:spcBef>
                <a:spcPct val="0"/>
              </a:spcBef>
              <a:spcAft>
                <a:spcPct val="0"/>
              </a:spcAft>
              <a:defRPr>
                <a:solidFill>
                  <a:schemeClr val="tx1"/>
                </a:solidFill>
                <a:latin typeface="Arial" pitchFamily="34" charset="0"/>
              </a:defRPr>
            </a:lvl8pPr>
            <a:lvl9pPr marL="3960038" indent="-232943" eaLnBrk="0" fontAlgn="base" hangingPunct="0">
              <a:spcBef>
                <a:spcPct val="0"/>
              </a:spcBef>
              <a:spcAft>
                <a:spcPct val="0"/>
              </a:spcAft>
              <a:defRPr>
                <a:solidFill>
                  <a:schemeClr val="tx1"/>
                </a:solidFill>
                <a:latin typeface="Arial" pitchFamily="34" charset="0"/>
              </a:defRPr>
            </a:lvl9pPr>
          </a:lstStyle>
          <a:p>
            <a:pPr>
              <a:defRPr/>
            </a:pPr>
            <a:fld id="{79209378-2D23-4E66-AF2F-9DE9723C623D}" type="slidenum">
              <a:rPr lang="en-US" altLang="en-US" smtClean="0"/>
              <a:pPr>
                <a:defRPr/>
              </a:pPr>
              <a:t>19</a:t>
            </a:fld>
            <a:endParaRPr lang="en-US" altLang="en-US"/>
          </a:p>
        </p:txBody>
      </p:sp>
    </p:spTree>
    <p:extLst>
      <p:ext uri="{BB962C8B-B14F-4D97-AF65-F5344CB8AC3E}">
        <p14:creationId xmlns:p14="http://schemas.microsoft.com/office/powerpoint/2010/main" val="1345428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latin typeface="Arial" charset="0"/>
            </a:endParaRPr>
          </a:p>
        </p:txBody>
      </p:sp>
      <p:sp>
        <p:nvSpPr>
          <p:cNvPr id="52228"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57066" indent="-291179">
              <a:defRPr>
                <a:solidFill>
                  <a:schemeClr val="tx1"/>
                </a:solidFill>
                <a:latin typeface="Arial" charset="0"/>
              </a:defRPr>
            </a:lvl2pPr>
            <a:lvl3pPr marL="1164717" indent="-232943">
              <a:defRPr>
                <a:solidFill>
                  <a:schemeClr val="tx1"/>
                </a:solidFill>
                <a:latin typeface="Arial" charset="0"/>
              </a:defRPr>
            </a:lvl3pPr>
            <a:lvl4pPr marL="1630604" indent="-232943">
              <a:defRPr>
                <a:solidFill>
                  <a:schemeClr val="tx1"/>
                </a:solidFill>
                <a:latin typeface="Arial" charset="0"/>
              </a:defRPr>
            </a:lvl4pPr>
            <a:lvl5pPr marL="2096491" indent="-232943">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a:defRPr/>
            </a:pPr>
            <a:fld id="{7D16E9E3-7376-4750-A8D6-7A2790526694}" type="slidenum">
              <a:rPr lang="en-US" smtClean="0"/>
              <a:pPr>
                <a:defRPr/>
              </a:pPr>
              <a:t>20</a:t>
            </a:fld>
            <a:endParaRPr lang="en-US"/>
          </a:p>
        </p:txBody>
      </p:sp>
    </p:spTree>
    <p:extLst>
      <p:ext uri="{BB962C8B-B14F-4D97-AF65-F5344CB8AC3E}">
        <p14:creationId xmlns:p14="http://schemas.microsoft.com/office/powerpoint/2010/main" val="4577670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latin typeface="Arial" charset="0"/>
            </a:endParaRPr>
          </a:p>
        </p:txBody>
      </p:sp>
      <p:sp>
        <p:nvSpPr>
          <p:cNvPr id="46084"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57066" indent="-291179">
              <a:defRPr>
                <a:solidFill>
                  <a:schemeClr val="tx1"/>
                </a:solidFill>
                <a:latin typeface="Arial" charset="0"/>
              </a:defRPr>
            </a:lvl2pPr>
            <a:lvl3pPr marL="1164717" indent="-232943">
              <a:defRPr>
                <a:solidFill>
                  <a:schemeClr val="tx1"/>
                </a:solidFill>
                <a:latin typeface="Arial" charset="0"/>
              </a:defRPr>
            </a:lvl3pPr>
            <a:lvl4pPr marL="1630604" indent="-232943">
              <a:defRPr>
                <a:solidFill>
                  <a:schemeClr val="tx1"/>
                </a:solidFill>
                <a:latin typeface="Arial" charset="0"/>
              </a:defRPr>
            </a:lvl4pPr>
            <a:lvl5pPr marL="2096491" indent="-232943">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D4FC88A-09C3-42A0-9D41-CFE61475BE07}"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746353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itchFamily="34" charset="-128"/>
            </a:endParaRPr>
          </a:p>
        </p:txBody>
      </p:sp>
      <p:sp>
        <p:nvSpPr>
          <p:cNvPr id="522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pitchFamily="34" charset="-128"/>
              </a:defRPr>
            </a:lvl1pPr>
            <a:lvl2pPr marL="757066" indent="-291179">
              <a:defRPr>
                <a:solidFill>
                  <a:schemeClr val="tx1"/>
                </a:solidFill>
                <a:latin typeface="Arial" charset="0"/>
                <a:ea typeface="ＭＳ Ｐゴシック" pitchFamily="34" charset="-128"/>
              </a:defRPr>
            </a:lvl2pPr>
            <a:lvl3pPr marL="1164717" indent="-232943">
              <a:defRPr>
                <a:solidFill>
                  <a:schemeClr val="tx1"/>
                </a:solidFill>
                <a:latin typeface="Arial" charset="0"/>
                <a:ea typeface="ＭＳ Ｐゴシック" pitchFamily="34" charset="-128"/>
              </a:defRPr>
            </a:lvl3pPr>
            <a:lvl4pPr marL="1630604" indent="-232943">
              <a:defRPr>
                <a:solidFill>
                  <a:schemeClr val="tx1"/>
                </a:solidFill>
                <a:latin typeface="Arial" charset="0"/>
                <a:ea typeface="ＭＳ Ｐゴシック" pitchFamily="34" charset="-128"/>
              </a:defRPr>
            </a:lvl4pPr>
            <a:lvl5pPr marL="2096491" indent="-232943">
              <a:defRPr>
                <a:solidFill>
                  <a:schemeClr val="tx1"/>
                </a:solidFill>
                <a:latin typeface="Arial" charset="0"/>
                <a:ea typeface="ＭＳ Ｐゴシック" pitchFamily="34" charset="-128"/>
              </a:defRPr>
            </a:lvl5pPr>
            <a:lvl6pPr marL="2562377" indent="-232943" eaLnBrk="0" fontAlgn="base" hangingPunct="0">
              <a:spcBef>
                <a:spcPct val="0"/>
              </a:spcBef>
              <a:spcAft>
                <a:spcPct val="0"/>
              </a:spcAft>
              <a:defRPr>
                <a:solidFill>
                  <a:schemeClr val="tx1"/>
                </a:solidFill>
                <a:latin typeface="Arial" charset="0"/>
                <a:ea typeface="ＭＳ Ｐゴシック" pitchFamily="34" charset="-128"/>
              </a:defRPr>
            </a:lvl6pPr>
            <a:lvl7pPr marL="3028264" indent="-232943" eaLnBrk="0" fontAlgn="base" hangingPunct="0">
              <a:spcBef>
                <a:spcPct val="0"/>
              </a:spcBef>
              <a:spcAft>
                <a:spcPct val="0"/>
              </a:spcAft>
              <a:defRPr>
                <a:solidFill>
                  <a:schemeClr val="tx1"/>
                </a:solidFill>
                <a:latin typeface="Arial" charset="0"/>
                <a:ea typeface="ＭＳ Ｐゴシック" pitchFamily="34" charset="-128"/>
              </a:defRPr>
            </a:lvl7pPr>
            <a:lvl8pPr marL="3494151" indent="-232943" eaLnBrk="0" fontAlgn="base" hangingPunct="0">
              <a:spcBef>
                <a:spcPct val="0"/>
              </a:spcBef>
              <a:spcAft>
                <a:spcPct val="0"/>
              </a:spcAft>
              <a:defRPr>
                <a:solidFill>
                  <a:schemeClr val="tx1"/>
                </a:solidFill>
                <a:latin typeface="Arial" charset="0"/>
                <a:ea typeface="ＭＳ Ｐゴシック" pitchFamily="34" charset="-128"/>
              </a:defRPr>
            </a:lvl8pPr>
            <a:lvl9pPr marL="3960038" indent="-232943" eaLnBrk="0" fontAlgn="base" hangingPunct="0">
              <a:spcBef>
                <a:spcPct val="0"/>
              </a:spcBef>
              <a:spcAft>
                <a:spcPct val="0"/>
              </a:spcAft>
              <a:defRPr>
                <a:solidFill>
                  <a:schemeClr val="tx1"/>
                </a:solidFill>
                <a:latin typeface="Arial" charset="0"/>
                <a:ea typeface="ＭＳ Ｐゴシック" pitchFamily="34" charset="-128"/>
              </a:defRPr>
            </a:lvl9pPr>
          </a:lstStyle>
          <a:p>
            <a:pPr>
              <a:defRPr/>
            </a:pPr>
            <a:fld id="{3F4F272F-A004-4AD4-81E0-9AE2097452AB}" type="slidenum">
              <a:rPr lang="en-US" altLang="en-US" smtClean="0"/>
              <a:pPr>
                <a:defRPr/>
              </a:pPr>
              <a:t>23</a:t>
            </a:fld>
            <a:endParaRPr lang="en-US" altLang="en-US"/>
          </a:p>
        </p:txBody>
      </p:sp>
    </p:spTree>
    <p:extLst>
      <p:ext uri="{BB962C8B-B14F-4D97-AF65-F5344CB8AC3E}">
        <p14:creationId xmlns:p14="http://schemas.microsoft.com/office/powerpoint/2010/main" val="3840055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itchFamily="34" charset="-128"/>
            </a:endParaRPr>
          </a:p>
        </p:txBody>
      </p:sp>
      <p:sp>
        <p:nvSpPr>
          <p:cNvPr id="7066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57066" indent="-291179">
              <a:defRPr>
                <a:solidFill>
                  <a:schemeClr val="tx1"/>
                </a:solidFill>
                <a:latin typeface="Arial" pitchFamily="34" charset="0"/>
                <a:ea typeface="ＭＳ Ｐゴシック" pitchFamily="34" charset="-128"/>
              </a:defRPr>
            </a:lvl2pPr>
            <a:lvl3pPr marL="1164717" indent="-232943">
              <a:defRPr>
                <a:solidFill>
                  <a:schemeClr val="tx1"/>
                </a:solidFill>
                <a:latin typeface="Arial" pitchFamily="34" charset="0"/>
                <a:ea typeface="ＭＳ Ｐゴシック" pitchFamily="34" charset="-128"/>
              </a:defRPr>
            </a:lvl3pPr>
            <a:lvl4pPr marL="1630604" indent="-232943">
              <a:defRPr>
                <a:solidFill>
                  <a:schemeClr val="tx1"/>
                </a:solidFill>
                <a:latin typeface="Arial" pitchFamily="34" charset="0"/>
                <a:ea typeface="ＭＳ Ｐゴシック" pitchFamily="34" charset="-128"/>
              </a:defRPr>
            </a:lvl4pPr>
            <a:lvl5pPr marL="2096491" indent="-232943">
              <a:defRPr>
                <a:solidFill>
                  <a:schemeClr val="tx1"/>
                </a:solidFill>
                <a:latin typeface="Arial" pitchFamily="34" charset="0"/>
                <a:ea typeface="ＭＳ Ｐゴシック" pitchFamily="34" charset="-128"/>
              </a:defRPr>
            </a:lvl5pPr>
            <a:lvl6pPr marL="2562377" indent="-232943" eaLnBrk="0" fontAlgn="base" hangingPunct="0">
              <a:spcBef>
                <a:spcPct val="0"/>
              </a:spcBef>
              <a:spcAft>
                <a:spcPct val="0"/>
              </a:spcAft>
              <a:defRPr>
                <a:solidFill>
                  <a:schemeClr val="tx1"/>
                </a:solidFill>
                <a:latin typeface="Arial" pitchFamily="34" charset="0"/>
                <a:ea typeface="ＭＳ Ｐゴシック" pitchFamily="34" charset="-128"/>
              </a:defRPr>
            </a:lvl6pPr>
            <a:lvl7pPr marL="3028264" indent="-232943" eaLnBrk="0" fontAlgn="base" hangingPunct="0">
              <a:spcBef>
                <a:spcPct val="0"/>
              </a:spcBef>
              <a:spcAft>
                <a:spcPct val="0"/>
              </a:spcAft>
              <a:defRPr>
                <a:solidFill>
                  <a:schemeClr val="tx1"/>
                </a:solidFill>
                <a:latin typeface="Arial" pitchFamily="34" charset="0"/>
                <a:ea typeface="ＭＳ Ｐゴシック" pitchFamily="34" charset="-128"/>
              </a:defRPr>
            </a:lvl7pPr>
            <a:lvl8pPr marL="3494151" indent="-232943" eaLnBrk="0" fontAlgn="base" hangingPunct="0">
              <a:spcBef>
                <a:spcPct val="0"/>
              </a:spcBef>
              <a:spcAft>
                <a:spcPct val="0"/>
              </a:spcAft>
              <a:defRPr>
                <a:solidFill>
                  <a:schemeClr val="tx1"/>
                </a:solidFill>
                <a:latin typeface="Arial" pitchFamily="34" charset="0"/>
                <a:ea typeface="ＭＳ Ｐゴシック" pitchFamily="34" charset="-128"/>
              </a:defRPr>
            </a:lvl8pPr>
            <a:lvl9pPr marL="3960038" indent="-232943"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defRPr/>
            </a:pPr>
            <a:fld id="{7BB84BA9-94C3-4C41-9DBB-601319357B7B}" type="slidenum">
              <a:rPr lang="en-US" altLang="en-US" smtClean="0"/>
              <a:pPr>
                <a:defRPr/>
              </a:pPr>
              <a:t>24</a:t>
            </a:fld>
            <a:endParaRPr lang="en-US" altLang="en-US"/>
          </a:p>
        </p:txBody>
      </p:sp>
    </p:spTree>
    <p:extLst>
      <p:ext uri="{BB962C8B-B14F-4D97-AF65-F5344CB8AC3E}">
        <p14:creationId xmlns:p14="http://schemas.microsoft.com/office/powerpoint/2010/main" val="1792709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itchFamily="34" charset="-128"/>
            </a:endParaRPr>
          </a:p>
        </p:txBody>
      </p:sp>
      <p:sp>
        <p:nvSpPr>
          <p:cNvPr id="604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pitchFamily="34" charset="-128"/>
              </a:defRPr>
            </a:lvl1pPr>
            <a:lvl2pPr marL="757066" indent="-291179">
              <a:defRPr>
                <a:solidFill>
                  <a:schemeClr val="tx1"/>
                </a:solidFill>
                <a:latin typeface="Arial" charset="0"/>
                <a:ea typeface="ＭＳ Ｐゴシック" pitchFamily="34" charset="-128"/>
              </a:defRPr>
            </a:lvl2pPr>
            <a:lvl3pPr marL="1164717" indent="-232943">
              <a:defRPr>
                <a:solidFill>
                  <a:schemeClr val="tx1"/>
                </a:solidFill>
                <a:latin typeface="Arial" charset="0"/>
                <a:ea typeface="ＭＳ Ｐゴシック" pitchFamily="34" charset="-128"/>
              </a:defRPr>
            </a:lvl3pPr>
            <a:lvl4pPr marL="1630604" indent="-232943">
              <a:defRPr>
                <a:solidFill>
                  <a:schemeClr val="tx1"/>
                </a:solidFill>
                <a:latin typeface="Arial" charset="0"/>
                <a:ea typeface="ＭＳ Ｐゴシック" pitchFamily="34" charset="-128"/>
              </a:defRPr>
            </a:lvl4pPr>
            <a:lvl5pPr marL="2096491" indent="-232943">
              <a:defRPr>
                <a:solidFill>
                  <a:schemeClr val="tx1"/>
                </a:solidFill>
                <a:latin typeface="Arial" charset="0"/>
                <a:ea typeface="ＭＳ Ｐゴシック" pitchFamily="34" charset="-128"/>
              </a:defRPr>
            </a:lvl5pPr>
            <a:lvl6pPr marL="2562377" indent="-232943" eaLnBrk="0" fontAlgn="base" hangingPunct="0">
              <a:spcBef>
                <a:spcPct val="0"/>
              </a:spcBef>
              <a:spcAft>
                <a:spcPct val="0"/>
              </a:spcAft>
              <a:defRPr>
                <a:solidFill>
                  <a:schemeClr val="tx1"/>
                </a:solidFill>
                <a:latin typeface="Arial" charset="0"/>
                <a:ea typeface="ＭＳ Ｐゴシック" pitchFamily="34" charset="-128"/>
              </a:defRPr>
            </a:lvl6pPr>
            <a:lvl7pPr marL="3028264" indent="-232943" eaLnBrk="0" fontAlgn="base" hangingPunct="0">
              <a:spcBef>
                <a:spcPct val="0"/>
              </a:spcBef>
              <a:spcAft>
                <a:spcPct val="0"/>
              </a:spcAft>
              <a:defRPr>
                <a:solidFill>
                  <a:schemeClr val="tx1"/>
                </a:solidFill>
                <a:latin typeface="Arial" charset="0"/>
                <a:ea typeface="ＭＳ Ｐゴシック" pitchFamily="34" charset="-128"/>
              </a:defRPr>
            </a:lvl7pPr>
            <a:lvl8pPr marL="3494151" indent="-232943" eaLnBrk="0" fontAlgn="base" hangingPunct="0">
              <a:spcBef>
                <a:spcPct val="0"/>
              </a:spcBef>
              <a:spcAft>
                <a:spcPct val="0"/>
              </a:spcAft>
              <a:defRPr>
                <a:solidFill>
                  <a:schemeClr val="tx1"/>
                </a:solidFill>
                <a:latin typeface="Arial" charset="0"/>
                <a:ea typeface="ＭＳ Ｐゴシック" pitchFamily="34" charset="-128"/>
              </a:defRPr>
            </a:lvl8pPr>
            <a:lvl9pPr marL="3960038" indent="-232943" eaLnBrk="0" fontAlgn="base" hangingPunct="0">
              <a:spcBef>
                <a:spcPct val="0"/>
              </a:spcBef>
              <a:spcAft>
                <a:spcPct val="0"/>
              </a:spcAft>
              <a:defRPr>
                <a:solidFill>
                  <a:schemeClr val="tx1"/>
                </a:solidFill>
                <a:latin typeface="Arial" charset="0"/>
                <a:ea typeface="ＭＳ Ｐゴシック" pitchFamily="34" charset="-128"/>
              </a:defRPr>
            </a:lvl9pPr>
          </a:lstStyle>
          <a:p>
            <a:pPr>
              <a:defRPr/>
            </a:pPr>
            <a:fld id="{FA5466DC-89E9-417C-851F-9A18626BF152}" type="slidenum">
              <a:rPr lang="en-US" altLang="en-US" smtClean="0"/>
              <a:pPr>
                <a:defRPr/>
              </a:pPr>
              <a:t>25</a:t>
            </a:fld>
            <a:endParaRPr lang="en-US" altLang="en-US"/>
          </a:p>
        </p:txBody>
      </p:sp>
    </p:spTree>
    <p:extLst>
      <p:ext uri="{BB962C8B-B14F-4D97-AF65-F5344CB8AC3E}">
        <p14:creationId xmlns:p14="http://schemas.microsoft.com/office/powerpoint/2010/main" val="30534842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itchFamily="34" charset="-128"/>
            </a:endParaRPr>
          </a:p>
        </p:txBody>
      </p:sp>
      <p:sp>
        <p:nvSpPr>
          <p:cNvPr id="880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57066" indent="-291179">
              <a:defRPr>
                <a:solidFill>
                  <a:schemeClr val="tx1"/>
                </a:solidFill>
                <a:latin typeface="Arial" pitchFamily="34" charset="0"/>
                <a:ea typeface="ＭＳ Ｐゴシック" pitchFamily="34" charset="-128"/>
              </a:defRPr>
            </a:lvl2pPr>
            <a:lvl3pPr marL="1164717" indent="-232943">
              <a:defRPr>
                <a:solidFill>
                  <a:schemeClr val="tx1"/>
                </a:solidFill>
                <a:latin typeface="Arial" pitchFamily="34" charset="0"/>
                <a:ea typeface="ＭＳ Ｐゴシック" pitchFamily="34" charset="-128"/>
              </a:defRPr>
            </a:lvl3pPr>
            <a:lvl4pPr marL="1630604" indent="-232943">
              <a:defRPr>
                <a:solidFill>
                  <a:schemeClr val="tx1"/>
                </a:solidFill>
                <a:latin typeface="Arial" pitchFamily="34" charset="0"/>
                <a:ea typeface="ＭＳ Ｐゴシック" pitchFamily="34" charset="-128"/>
              </a:defRPr>
            </a:lvl4pPr>
            <a:lvl5pPr marL="2096491" indent="-232943">
              <a:defRPr>
                <a:solidFill>
                  <a:schemeClr val="tx1"/>
                </a:solidFill>
                <a:latin typeface="Arial" pitchFamily="34" charset="0"/>
                <a:ea typeface="ＭＳ Ｐゴシック" pitchFamily="34" charset="-128"/>
              </a:defRPr>
            </a:lvl5pPr>
            <a:lvl6pPr marL="2562377" indent="-232943" eaLnBrk="0" fontAlgn="base" hangingPunct="0">
              <a:spcBef>
                <a:spcPct val="0"/>
              </a:spcBef>
              <a:spcAft>
                <a:spcPct val="0"/>
              </a:spcAft>
              <a:defRPr>
                <a:solidFill>
                  <a:schemeClr val="tx1"/>
                </a:solidFill>
                <a:latin typeface="Arial" pitchFamily="34" charset="0"/>
                <a:ea typeface="ＭＳ Ｐゴシック" pitchFamily="34" charset="-128"/>
              </a:defRPr>
            </a:lvl6pPr>
            <a:lvl7pPr marL="3028264" indent="-232943" eaLnBrk="0" fontAlgn="base" hangingPunct="0">
              <a:spcBef>
                <a:spcPct val="0"/>
              </a:spcBef>
              <a:spcAft>
                <a:spcPct val="0"/>
              </a:spcAft>
              <a:defRPr>
                <a:solidFill>
                  <a:schemeClr val="tx1"/>
                </a:solidFill>
                <a:latin typeface="Arial" pitchFamily="34" charset="0"/>
                <a:ea typeface="ＭＳ Ｐゴシック" pitchFamily="34" charset="-128"/>
              </a:defRPr>
            </a:lvl7pPr>
            <a:lvl8pPr marL="3494151" indent="-232943" eaLnBrk="0" fontAlgn="base" hangingPunct="0">
              <a:spcBef>
                <a:spcPct val="0"/>
              </a:spcBef>
              <a:spcAft>
                <a:spcPct val="0"/>
              </a:spcAft>
              <a:defRPr>
                <a:solidFill>
                  <a:schemeClr val="tx1"/>
                </a:solidFill>
                <a:latin typeface="Arial" pitchFamily="34" charset="0"/>
                <a:ea typeface="ＭＳ Ｐゴシック" pitchFamily="34" charset="-128"/>
              </a:defRPr>
            </a:lvl8pPr>
            <a:lvl9pPr marL="3960038" indent="-232943"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defRPr/>
            </a:pPr>
            <a:fld id="{5B4FCC72-AB2E-41B3-86B1-570B346361D7}" type="slidenum">
              <a:rPr lang="en-US" altLang="en-US" smtClean="0"/>
              <a:pPr>
                <a:defRPr/>
              </a:pPr>
              <a:t>26</a:t>
            </a:fld>
            <a:endParaRPr lang="en-US" altLang="en-US"/>
          </a:p>
        </p:txBody>
      </p:sp>
    </p:spTree>
    <p:extLst>
      <p:ext uri="{BB962C8B-B14F-4D97-AF65-F5344CB8AC3E}">
        <p14:creationId xmlns:p14="http://schemas.microsoft.com/office/powerpoint/2010/main" val="10372555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1748" name="Slide Number Placeholder 3"/>
          <p:cNvSpPr>
            <a:spLocks noGrp="1"/>
          </p:cNvSpPr>
          <p:nvPr>
            <p:ph type="sldNum" sz="quarter" idx="5"/>
          </p:nvPr>
        </p:nvSpPr>
        <p:spPr bwMode="auto"/>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4676E42-147B-4816-9CE7-B23E3E18E601}" type="slidenum">
              <a:rPr lang="en-US" smtClean="0"/>
              <a:pPr fontAlgn="base">
                <a:spcBef>
                  <a:spcPct val="0"/>
                </a:spcBef>
                <a:spcAft>
                  <a:spcPct val="0"/>
                </a:spcAft>
                <a:defRPr/>
              </a:pPr>
              <a:t>28</a:t>
            </a:fld>
            <a:endParaRPr lang="en-US"/>
          </a:p>
        </p:txBody>
      </p:sp>
    </p:spTree>
    <p:extLst>
      <p:ext uri="{BB962C8B-B14F-4D97-AF65-F5344CB8AC3E}">
        <p14:creationId xmlns:p14="http://schemas.microsoft.com/office/powerpoint/2010/main" val="3159290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itchFamily="34" charset="-128"/>
            </a:endParaRPr>
          </a:p>
        </p:txBody>
      </p:sp>
      <p:sp>
        <p:nvSpPr>
          <p:cNvPr id="757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57066" indent="-291179">
              <a:defRPr>
                <a:solidFill>
                  <a:schemeClr val="tx1"/>
                </a:solidFill>
                <a:latin typeface="Arial" pitchFamily="34" charset="0"/>
                <a:ea typeface="ＭＳ Ｐゴシック" pitchFamily="34" charset="-128"/>
              </a:defRPr>
            </a:lvl2pPr>
            <a:lvl3pPr marL="1164717" indent="-232943">
              <a:defRPr>
                <a:solidFill>
                  <a:schemeClr val="tx1"/>
                </a:solidFill>
                <a:latin typeface="Arial" pitchFamily="34" charset="0"/>
                <a:ea typeface="ＭＳ Ｐゴシック" pitchFamily="34" charset="-128"/>
              </a:defRPr>
            </a:lvl3pPr>
            <a:lvl4pPr marL="1630604" indent="-232943">
              <a:defRPr>
                <a:solidFill>
                  <a:schemeClr val="tx1"/>
                </a:solidFill>
                <a:latin typeface="Arial" pitchFamily="34" charset="0"/>
                <a:ea typeface="ＭＳ Ｐゴシック" pitchFamily="34" charset="-128"/>
              </a:defRPr>
            </a:lvl4pPr>
            <a:lvl5pPr marL="2096491" indent="-232943">
              <a:defRPr>
                <a:solidFill>
                  <a:schemeClr val="tx1"/>
                </a:solidFill>
                <a:latin typeface="Arial" pitchFamily="34" charset="0"/>
                <a:ea typeface="ＭＳ Ｐゴシック" pitchFamily="34" charset="-128"/>
              </a:defRPr>
            </a:lvl5pPr>
            <a:lvl6pPr marL="2562377" indent="-232943" eaLnBrk="0" fontAlgn="base" hangingPunct="0">
              <a:spcBef>
                <a:spcPct val="0"/>
              </a:spcBef>
              <a:spcAft>
                <a:spcPct val="0"/>
              </a:spcAft>
              <a:defRPr>
                <a:solidFill>
                  <a:schemeClr val="tx1"/>
                </a:solidFill>
                <a:latin typeface="Arial" pitchFamily="34" charset="0"/>
                <a:ea typeface="ＭＳ Ｐゴシック" pitchFamily="34" charset="-128"/>
              </a:defRPr>
            </a:lvl6pPr>
            <a:lvl7pPr marL="3028264" indent="-232943" eaLnBrk="0" fontAlgn="base" hangingPunct="0">
              <a:spcBef>
                <a:spcPct val="0"/>
              </a:spcBef>
              <a:spcAft>
                <a:spcPct val="0"/>
              </a:spcAft>
              <a:defRPr>
                <a:solidFill>
                  <a:schemeClr val="tx1"/>
                </a:solidFill>
                <a:latin typeface="Arial" pitchFamily="34" charset="0"/>
                <a:ea typeface="ＭＳ Ｐゴシック" pitchFamily="34" charset="-128"/>
              </a:defRPr>
            </a:lvl7pPr>
            <a:lvl8pPr marL="3494151" indent="-232943" eaLnBrk="0" fontAlgn="base" hangingPunct="0">
              <a:spcBef>
                <a:spcPct val="0"/>
              </a:spcBef>
              <a:spcAft>
                <a:spcPct val="0"/>
              </a:spcAft>
              <a:defRPr>
                <a:solidFill>
                  <a:schemeClr val="tx1"/>
                </a:solidFill>
                <a:latin typeface="Arial" pitchFamily="34" charset="0"/>
                <a:ea typeface="ＭＳ Ｐゴシック" pitchFamily="34" charset="-128"/>
              </a:defRPr>
            </a:lvl8pPr>
            <a:lvl9pPr marL="3960038" indent="-232943"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defRPr/>
            </a:pPr>
            <a:fld id="{D5BBCC8F-FE1F-4128-A759-E7AAD57C6E75}" type="slidenum">
              <a:rPr lang="en-US" altLang="en-US" smtClean="0">
                <a:solidFill>
                  <a:prstClr val="black"/>
                </a:solidFill>
              </a:rPr>
              <a:pPr>
                <a:defRPr/>
              </a:pPr>
              <a:t>30</a:t>
            </a:fld>
            <a:endParaRPr lang="en-US" altLang="en-US">
              <a:solidFill>
                <a:prstClr val="black"/>
              </a:solidFill>
            </a:endParaRPr>
          </a:p>
        </p:txBody>
      </p:sp>
    </p:spTree>
    <p:extLst>
      <p:ext uri="{BB962C8B-B14F-4D97-AF65-F5344CB8AC3E}">
        <p14:creationId xmlns:p14="http://schemas.microsoft.com/office/powerpoint/2010/main" val="10480058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87893A8-8A08-4325-B3F8-E70C4BF9EC48}" type="slidenum">
              <a:rPr lang="en-US" smtClean="0"/>
              <a:pPr>
                <a:defRPr/>
              </a:pPr>
              <a:t>32</a:t>
            </a:fld>
            <a:endParaRPr lang="en-US"/>
          </a:p>
        </p:txBody>
      </p:sp>
    </p:spTree>
    <p:extLst>
      <p:ext uri="{BB962C8B-B14F-4D97-AF65-F5344CB8AC3E}">
        <p14:creationId xmlns:p14="http://schemas.microsoft.com/office/powerpoint/2010/main" val="34219811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itchFamily="34" charset="-128"/>
            </a:endParaRPr>
          </a:p>
        </p:txBody>
      </p:sp>
      <p:sp>
        <p:nvSpPr>
          <p:cNvPr id="604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pitchFamily="34" charset="-128"/>
              </a:defRPr>
            </a:lvl1pPr>
            <a:lvl2pPr marL="757066" indent="-291179">
              <a:defRPr>
                <a:solidFill>
                  <a:schemeClr val="tx1"/>
                </a:solidFill>
                <a:latin typeface="Arial" charset="0"/>
                <a:ea typeface="ＭＳ Ｐゴシック" pitchFamily="34" charset="-128"/>
              </a:defRPr>
            </a:lvl2pPr>
            <a:lvl3pPr marL="1164717" indent="-232943">
              <a:defRPr>
                <a:solidFill>
                  <a:schemeClr val="tx1"/>
                </a:solidFill>
                <a:latin typeface="Arial" charset="0"/>
                <a:ea typeface="ＭＳ Ｐゴシック" pitchFamily="34" charset="-128"/>
              </a:defRPr>
            </a:lvl3pPr>
            <a:lvl4pPr marL="1630604" indent="-232943">
              <a:defRPr>
                <a:solidFill>
                  <a:schemeClr val="tx1"/>
                </a:solidFill>
                <a:latin typeface="Arial" charset="0"/>
                <a:ea typeface="ＭＳ Ｐゴシック" pitchFamily="34" charset="-128"/>
              </a:defRPr>
            </a:lvl4pPr>
            <a:lvl5pPr marL="2096491" indent="-232943">
              <a:defRPr>
                <a:solidFill>
                  <a:schemeClr val="tx1"/>
                </a:solidFill>
                <a:latin typeface="Arial" charset="0"/>
                <a:ea typeface="ＭＳ Ｐゴシック" pitchFamily="34" charset="-128"/>
              </a:defRPr>
            </a:lvl5pPr>
            <a:lvl6pPr marL="2562377" indent="-232943" eaLnBrk="0" fontAlgn="base" hangingPunct="0">
              <a:spcBef>
                <a:spcPct val="0"/>
              </a:spcBef>
              <a:spcAft>
                <a:spcPct val="0"/>
              </a:spcAft>
              <a:defRPr>
                <a:solidFill>
                  <a:schemeClr val="tx1"/>
                </a:solidFill>
                <a:latin typeface="Arial" charset="0"/>
                <a:ea typeface="ＭＳ Ｐゴシック" pitchFamily="34" charset="-128"/>
              </a:defRPr>
            </a:lvl6pPr>
            <a:lvl7pPr marL="3028264" indent="-232943" eaLnBrk="0" fontAlgn="base" hangingPunct="0">
              <a:spcBef>
                <a:spcPct val="0"/>
              </a:spcBef>
              <a:spcAft>
                <a:spcPct val="0"/>
              </a:spcAft>
              <a:defRPr>
                <a:solidFill>
                  <a:schemeClr val="tx1"/>
                </a:solidFill>
                <a:latin typeface="Arial" charset="0"/>
                <a:ea typeface="ＭＳ Ｐゴシック" pitchFamily="34" charset="-128"/>
              </a:defRPr>
            </a:lvl7pPr>
            <a:lvl8pPr marL="3494151" indent="-232943" eaLnBrk="0" fontAlgn="base" hangingPunct="0">
              <a:spcBef>
                <a:spcPct val="0"/>
              </a:spcBef>
              <a:spcAft>
                <a:spcPct val="0"/>
              </a:spcAft>
              <a:defRPr>
                <a:solidFill>
                  <a:schemeClr val="tx1"/>
                </a:solidFill>
                <a:latin typeface="Arial" charset="0"/>
                <a:ea typeface="ＭＳ Ｐゴシック" pitchFamily="34" charset="-128"/>
              </a:defRPr>
            </a:lvl8pPr>
            <a:lvl9pPr marL="3960038" indent="-232943" eaLnBrk="0" fontAlgn="base" hangingPunct="0">
              <a:spcBef>
                <a:spcPct val="0"/>
              </a:spcBef>
              <a:spcAft>
                <a:spcPct val="0"/>
              </a:spcAft>
              <a:defRPr>
                <a:solidFill>
                  <a:schemeClr val="tx1"/>
                </a:solidFill>
                <a:latin typeface="Arial" charset="0"/>
                <a:ea typeface="ＭＳ Ｐゴシック" pitchFamily="34" charset="-128"/>
              </a:defRPr>
            </a:lvl9pPr>
          </a:lstStyle>
          <a:p>
            <a:pPr>
              <a:defRPr/>
            </a:pPr>
            <a:fld id="{FA5466DC-89E9-417C-851F-9A18626BF152}" type="slidenum">
              <a:rPr lang="en-US" altLang="en-US" smtClean="0"/>
              <a:pPr>
                <a:defRPr/>
              </a:pPr>
              <a:t>33</a:t>
            </a:fld>
            <a:endParaRPr lang="en-US" altLang="en-US"/>
          </a:p>
        </p:txBody>
      </p:sp>
    </p:spTree>
    <p:extLst>
      <p:ext uri="{BB962C8B-B14F-4D97-AF65-F5344CB8AC3E}">
        <p14:creationId xmlns:p14="http://schemas.microsoft.com/office/powerpoint/2010/main" val="38649803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4820" name="Slide Number Placeholder 3"/>
          <p:cNvSpPr>
            <a:spLocks noGrp="1"/>
          </p:cNvSpPr>
          <p:nvPr>
            <p:ph type="sldNum" sz="quarter" idx="5"/>
          </p:nvPr>
        </p:nvSpPr>
        <p:spPr bwMode="auto"/>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498070B-441C-4E72-94A2-FCB8B0826DA3}" type="slidenum">
              <a:rPr lang="en-US" smtClean="0"/>
              <a:pPr fontAlgn="base">
                <a:spcBef>
                  <a:spcPct val="0"/>
                </a:spcBef>
                <a:spcAft>
                  <a:spcPct val="0"/>
                </a:spcAft>
                <a:defRPr/>
              </a:pPr>
              <a:t>39</a:t>
            </a:fld>
            <a:endParaRPr lang="en-US"/>
          </a:p>
        </p:txBody>
      </p:sp>
    </p:spTree>
    <p:extLst>
      <p:ext uri="{BB962C8B-B14F-4D97-AF65-F5344CB8AC3E}">
        <p14:creationId xmlns:p14="http://schemas.microsoft.com/office/powerpoint/2010/main" val="4220918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6830205-4CEE-48E5-B2A0-D91B907FCBBD}" type="datetimeFigureOut">
              <a:rPr lang="en-US" smtClean="0"/>
              <a:t>2/27/2020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E2622-CBDC-4E0F-BD5A-1FC9069CA6F6}" type="slidenum">
              <a:rPr lang="en-US" smtClean="0"/>
              <a:t>‹#›</a:t>
            </a:fld>
            <a:endParaRPr lang="en-US"/>
          </a:p>
        </p:txBody>
      </p:sp>
    </p:spTree>
    <p:extLst>
      <p:ext uri="{BB962C8B-B14F-4D97-AF65-F5344CB8AC3E}">
        <p14:creationId xmlns:p14="http://schemas.microsoft.com/office/powerpoint/2010/main" val="1211032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830205-4CEE-48E5-B2A0-D91B907FCBBD}" type="datetimeFigureOut">
              <a:rPr lang="en-US" smtClean="0"/>
              <a:t>2/27/2020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E2622-CBDC-4E0F-BD5A-1FC9069CA6F6}" type="slidenum">
              <a:rPr lang="en-US" smtClean="0"/>
              <a:t>‹#›</a:t>
            </a:fld>
            <a:endParaRPr lang="en-US"/>
          </a:p>
        </p:txBody>
      </p:sp>
    </p:spTree>
    <p:extLst>
      <p:ext uri="{BB962C8B-B14F-4D97-AF65-F5344CB8AC3E}">
        <p14:creationId xmlns:p14="http://schemas.microsoft.com/office/powerpoint/2010/main" val="1835573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830205-4CEE-48E5-B2A0-D91B907FCBBD}" type="datetimeFigureOut">
              <a:rPr lang="en-US" smtClean="0"/>
              <a:t>2/27/2020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E2622-CBDC-4E0F-BD5A-1FC9069CA6F6}" type="slidenum">
              <a:rPr lang="en-US" smtClean="0"/>
              <a:t>‹#›</a:t>
            </a:fld>
            <a:endParaRPr lang="en-US"/>
          </a:p>
        </p:txBody>
      </p:sp>
    </p:spTree>
    <p:extLst>
      <p:ext uri="{BB962C8B-B14F-4D97-AF65-F5344CB8AC3E}">
        <p14:creationId xmlns:p14="http://schemas.microsoft.com/office/powerpoint/2010/main" val="4019769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830205-4CEE-48E5-B2A0-D91B907FCBBD}" type="datetimeFigureOut">
              <a:rPr lang="en-US" smtClean="0"/>
              <a:t>2/27/2020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CE2622-CBDC-4E0F-BD5A-1FC9069CA6F6}" type="slidenum">
              <a:rPr lang="en-US" smtClean="0"/>
              <a:t>‹#›</a:t>
            </a:fld>
            <a:endParaRPr lang="en-US"/>
          </a:p>
        </p:txBody>
      </p:sp>
    </p:spTree>
    <p:extLst>
      <p:ext uri="{BB962C8B-B14F-4D97-AF65-F5344CB8AC3E}">
        <p14:creationId xmlns:p14="http://schemas.microsoft.com/office/powerpoint/2010/main" val="1610031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830205-4CEE-48E5-B2A0-D91B907FCBBD}" type="datetimeFigureOut">
              <a:rPr lang="en-US" smtClean="0"/>
              <a:t>2/27/2020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CE2622-CBDC-4E0F-BD5A-1FC9069CA6F6}" type="slidenum">
              <a:rPr lang="en-US" smtClean="0"/>
              <a:t>‹#›</a:t>
            </a:fld>
            <a:endParaRPr lang="en-US"/>
          </a:p>
        </p:txBody>
      </p:sp>
    </p:spTree>
    <p:extLst>
      <p:ext uri="{BB962C8B-B14F-4D97-AF65-F5344CB8AC3E}">
        <p14:creationId xmlns:p14="http://schemas.microsoft.com/office/powerpoint/2010/main" val="2217325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830205-4CEE-48E5-B2A0-D91B907FCBBD}" type="datetimeFigureOut">
              <a:rPr lang="en-US" smtClean="0"/>
              <a:t>2/27/2020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CE2622-CBDC-4E0F-BD5A-1FC9069CA6F6}" type="slidenum">
              <a:rPr lang="en-US" smtClean="0"/>
              <a:t>‹#›</a:t>
            </a:fld>
            <a:endParaRPr lang="en-US"/>
          </a:p>
        </p:txBody>
      </p:sp>
    </p:spTree>
    <p:extLst>
      <p:ext uri="{BB962C8B-B14F-4D97-AF65-F5344CB8AC3E}">
        <p14:creationId xmlns:p14="http://schemas.microsoft.com/office/powerpoint/2010/main" val="3387773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830205-4CEE-48E5-B2A0-D91B907FCBBD}" type="datetimeFigureOut">
              <a:rPr lang="en-US" smtClean="0"/>
              <a:t>2/27/2020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CE2622-CBDC-4E0F-BD5A-1FC9069CA6F6}" type="slidenum">
              <a:rPr lang="en-US" smtClean="0"/>
              <a:t>‹#›</a:t>
            </a:fld>
            <a:endParaRPr lang="en-US"/>
          </a:p>
        </p:txBody>
      </p:sp>
    </p:spTree>
    <p:extLst>
      <p:ext uri="{BB962C8B-B14F-4D97-AF65-F5344CB8AC3E}">
        <p14:creationId xmlns:p14="http://schemas.microsoft.com/office/powerpoint/2010/main" val="28391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830205-4CEE-48E5-B2A0-D91B907FCBBD}" type="datetimeFigureOut">
              <a:rPr lang="en-US" smtClean="0"/>
              <a:t>2/27/2020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CE2622-CBDC-4E0F-BD5A-1FC9069CA6F6}" type="slidenum">
              <a:rPr lang="en-US" smtClean="0"/>
              <a:t>‹#›</a:t>
            </a:fld>
            <a:endParaRPr lang="en-US"/>
          </a:p>
        </p:txBody>
      </p:sp>
    </p:spTree>
    <p:extLst>
      <p:ext uri="{BB962C8B-B14F-4D97-AF65-F5344CB8AC3E}">
        <p14:creationId xmlns:p14="http://schemas.microsoft.com/office/powerpoint/2010/main" val="3467766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830205-4CEE-48E5-B2A0-D91B907FCBBD}" type="datetimeFigureOut">
              <a:rPr lang="en-US" smtClean="0"/>
              <a:t>2/27/2020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CE2622-CBDC-4E0F-BD5A-1FC9069CA6F6}" type="slidenum">
              <a:rPr lang="en-US" smtClean="0"/>
              <a:t>‹#›</a:t>
            </a:fld>
            <a:endParaRPr lang="en-US"/>
          </a:p>
        </p:txBody>
      </p:sp>
    </p:spTree>
    <p:extLst>
      <p:ext uri="{BB962C8B-B14F-4D97-AF65-F5344CB8AC3E}">
        <p14:creationId xmlns:p14="http://schemas.microsoft.com/office/powerpoint/2010/main" val="2085093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830205-4CEE-48E5-B2A0-D91B907FCBBD}" type="datetimeFigureOut">
              <a:rPr lang="en-US" smtClean="0"/>
              <a:t>2/27/2020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E2622-CBDC-4E0F-BD5A-1FC9069CA6F6}" type="slidenum">
              <a:rPr lang="en-US" smtClean="0"/>
              <a:t>‹#›</a:t>
            </a:fld>
            <a:endParaRPr lang="en-US"/>
          </a:p>
        </p:txBody>
      </p:sp>
    </p:spTree>
    <p:extLst>
      <p:ext uri="{BB962C8B-B14F-4D97-AF65-F5344CB8AC3E}">
        <p14:creationId xmlns:p14="http://schemas.microsoft.com/office/powerpoint/2010/main" val="2727610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830205-4CEE-48E5-B2A0-D91B907FCBBD}" type="datetimeFigureOut">
              <a:rPr lang="en-US" smtClean="0"/>
              <a:t>2/27/2020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E2622-CBDC-4E0F-BD5A-1FC9069CA6F6}" type="slidenum">
              <a:rPr lang="en-US" smtClean="0"/>
              <a:t>‹#›</a:t>
            </a:fld>
            <a:endParaRPr lang="en-US"/>
          </a:p>
        </p:txBody>
      </p:sp>
    </p:spTree>
    <p:extLst>
      <p:ext uri="{BB962C8B-B14F-4D97-AF65-F5344CB8AC3E}">
        <p14:creationId xmlns:p14="http://schemas.microsoft.com/office/powerpoint/2010/main" val="2580258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830205-4CEE-48E5-B2A0-D91B907FCBBD}" type="datetimeFigureOut">
              <a:rPr lang="en-US" smtClean="0"/>
              <a:t>2/27/2020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CE2622-CBDC-4E0F-BD5A-1FC9069CA6F6}" type="slidenum">
              <a:rPr lang="en-US" smtClean="0"/>
              <a:t>‹#›</a:t>
            </a:fld>
            <a:endParaRPr lang="en-US"/>
          </a:p>
        </p:txBody>
      </p:sp>
    </p:spTree>
    <p:extLst>
      <p:ext uri="{BB962C8B-B14F-4D97-AF65-F5344CB8AC3E}">
        <p14:creationId xmlns:p14="http://schemas.microsoft.com/office/powerpoint/2010/main" val="27196361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umc.edu/news/News_Articles/2015/December/Testing--biofeedback-make-UMMC-pediatric-GI-program-rare-in-region.html" TargetMode="Externa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hyperlink" Target="https://www.youtube.com/watch?v=tCn1LzOk6H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prtl.uhcl.edu/portal/page/portal/COS/Self_Help_and_Handouts/Files_and_Documents/Progressive%20Muscle%20Relaxation.pdf"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youtube.com/watch?v=Z56PE8SpFR8"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mckinley.illinois.edu/units/health_ed/stress_audio/beach_txt.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www.youtube.com/watch?v=92i5m3tV5XY" TargetMode="External"/><Relationship Id="rId4" Type="http://schemas.openxmlformats.org/officeDocument/2006/relationships/image" Target="../media/image14.wmf"/></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19.jpeg"/><Relationship Id="rId4" Type="http://schemas.openxmlformats.org/officeDocument/2006/relationships/image" Target="../media/image18.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10" Type="http://schemas.openxmlformats.org/officeDocument/2006/relationships/image" Target="../media/image38.jpeg"/><Relationship Id="rId4" Type="http://schemas.openxmlformats.org/officeDocument/2006/relationships/image" Target="../media/image32.jpeg"/><Relationship Id="rId9" Type="http://schemas.openxmlformats.org/officeDocument/2006/relationships/image" Target="../media/image37.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981200" y="228600"/>
            <a:ext cx="8229600" cy="762000"/>
          </a:xfrm>
        </p:spPr>
        <p:txBody>
          <a:bodyPr vert="horz" wrap="square" lIns="91440" tIns="45720" rIns="91440" bIns="45720" numCol="1" rtlCol="0" anchor="ctr" anchorCtr="0" compatLnSpc="1">
            <a:prstTxWarp prst="textNoShape">
              <a:avLst/>
            </a:prstTxWarp>
            <a:normAutofit/>
          </a:bodyPr>
          <a:lstStyle/>
          <a:p>
            <a:pPr algn="l" eaLnBrk="1" hangingPunct="1">
              <a:defRPr/>
            </a:pPr>
            <a:r>
              <a:rPr lang="en-US" dirty="0">
                <a:effectLst>
                  <a:outerShdw blurRad="38100" dist="38100" dir="2700000" algn="tl">
                    <a:srgbClr val="000000"/>
                  </a:outerShdw>
                </a:effectLst>
                <a:ea typeface="ＭＳ Ｐゴシック" charset="-128"/>
              </a:rPr>
              <a:t>Announcements</a:t>
            </a:r>
          </a:p>
        </p:txBody>
      </p:sp>
      <p:sp>
        <p:nvSpPr>
          <p:cNvPr id="8195" name="Rectangle 3"/>
          <p:cNvSpPr>
            <a:spLocks noGrp="1" noChangeArrowheads="1"/>
          </p:cNvSpPr>
          <p:nvPr>
            <p:ph idx="1"/>
          </p:nvPr>
        </p:nvSpPr>
        <p:spPr>
          <a:xfrm>
            <a:off x="855406" y="1054308"/>
            <a:ext cx="10383187" cy="5715000"/>
          </a:xfrm>
        </p:spPr>
        <p:txBody>
          <a:bodyPr>
            <a:normAutofit/>
          </a:bodyPr>
          <a:lstStyle/>
          <a:p>
            <a:pPr>
              <a:defRPr/>
            </a:pPr>
            <a:r>
              <a:rPr lang="en-US" altLang="en-US" sz="3200" b="1" dirty="0">
                <a:ea typeface="ＭＳ Ｐゴシック" pitchFamily="34" charset="-128"/>
              </a:rPr>
              <a:t>Schedule:</a:t>
            </a:r>
          </a:p>
          <a:p>
            <a:pPr lvl="1">
              <a:defRPr/>
            </a:pPr>
            <a:r>
              <a:rPr lang="en-US" altLang="en-US" sz="2800" dirty="0">
                <a:ea typeface="ＭＳ Ｐゴシック" pitchFamily="34" charset="-128"/>
              </a:rPr>
              <a:t>Th 2/27: Finish Treatments + Review for Exam 1 (if time)</a:t>
            </a:r>
          </a:p>
          <a:p>
            <a:pPr lvl="1">
              <a:defRPr/>
            </a:pPr>
            <a:r>
              <a:rPr lang="en-US" altLang="en-US" sz="2800" b="1" dirty="0" err="1">
                <a:solidFill>
                  <a:srgbClr val="C00000"/>
                </a:solidFill>
                <a:ea typeface="ＭＳ Ｐゴシック" pitchFamily="34" charset="-128"/>
              </a:rPr>
              <a:t>Tu</a:t>
            </a:r>
            <a:r>
              <a:rPr lang="en-US" altLang="en-US" sz="2800" b="1" dirty="0">
                <a:solidFill>
                  <a:srgbClr val="C00000"/>
                </a:solidFill>
                <a:ea typeface="ＭＳ Ｐゴシック" pitchFamily="34" charset="-128"/>
              </a:rPr>
              <a:t> 3/3: Exam 1 </a:t>
            </a:r>
            <a:r>
              <a:rPr lang="en-US" altLang="en-US" sz="2800" b="1" dirty="0">
                <a:solidFill>
                  <a:srgbClr val="C00000"/>
                </a:solidFill>
                <a:ea typeface="ＭＳ Ｐゴシック" pitchFamily="34" charset="-128"/>
                <a:sym typeface="Wingdings" panose="05000000000000000000" pitchFamily="2" charset="2"/>
              </a:rPr>
              <a:t> Covers </a:t>
            </a:r>
            <a:r>
              <a:rPr lang="en-US" altLang="en-US" sz="2800" b="1" dirty="0" err="1">
                <a:solidFill>
                  <a:srgbClr val="C00000"/>
                </a:solidFill>
                <a:ea typeface="ＭＳ Ｐゴシック" pitchFamily="34" charset="-128"/>
                <a:sym typeface="Wingdings" panose="05000000000000000000" pitchFamily="2" charset="2"/>
              </a:rPr>
              <a:t>Ch</a:t>
            </a:r>
            <a:r>
              <a:rPr lang="en-US" altLang="en-US" sz="2800" b="1" dirty="0">
                <a:solidFill>
                  <a:srgbClr val="C00000"/>
                </a:solidFill>
                <a:ea typeface="ＭＳ Ｐゴシック" pitchFamily="34" charset="-128"/>
                <a:sym typeface="Wingdings" panose="05000000000000000000" pitchFamily="2" charset="2"/>
              </a:rPr>
              <a:t> 5, 6, 10, + </a:t>
            </a:r>
            <a:r>
              <a:rPr lang="en-US" altLang="en-US" sz="2800" b="1" dirty="0" err="1">
                <a:solidFill>
                  <a:srgbClr val="C00000"/>
                </a:solidFill>
                <a:ea typeface="ＭＳ Ｐゴシック" pitchFamily="34" charset="-128"/>
                <a:sym typeface="Wingdings" panose="05000000000000000000" pitchFamily="2" charset="2"/>
              </a:rPr>
              <a:t>Thernstrom</a:t>
            </a:r>
            <a:r>
              <a:rPr lang="en-US" altLang="en-US" sz="2800" b="1" dirty="0">
                <a:solidFill>
                  <a:srgbClr val="C00000"/>
                </a:solidFill>
                <a:ea typeface="ＭＳ Ｐゴシック" pitchFamily="34" charset="-128"/>
                <a:sym typeface="Wingdings" panose="05000000000000000000" pitchFamily="2" charset="2"/>
              </a:rPr>
              <a:t> &amp; Lecture</a:t>
            </a:r>
            <a:endParaRPr lang="en-US" altLang="en-US" sz="2800" b="1" dirty="0">
              <a:solidFill>
                <a:srgbClr val="C00000"/>
              </a:solidFill>
              <a:ea typeface="ＭＳ Ｐゴシック" pitchFamily="34" charset="-128"/>
            </a:endParaRPr>
          </a:p>
          <a:p>
            <a:pPr>
              <a:defRPr/>
            </a:pPr>
            <a:endParaRPr lang="en-US" altLang="en-US" sz="1600" dirty="0">
              <a:ea typeface="ＭＳ Ｐゴシック" pitchFamily="34" charset="-128"/>
            </a:endParaRPr>
          </a:p>
          <a:p>
            <a:pPr lvl="1">
              <a:defRPr/>
            </a:pPr>
            <a:endParaRPr lang="en-US" altLang="en-US" sz="2800" dirty="0">
              <a:ea typeface="ＭＳ Ｐゴシック" pitchFamily="34" charset="-128"/>
            </a:endParaRPr>
          </a:p>
          <a:p>
            <a:pPr eaLnBrk="1" hangingPunct="1">
              <a:defRPr/>
            </a:pPr>
            <a:endParaRPr lang="en-US" altLang="en-US" sz="3200" dirty="0">
              <a:ea typeface="ＭＳ Ｐゴシック" pitchFamily="34" charset="-128"/>
            </a:endParaRPr>
          </a:p>
        </p:txBody>
      </p:sp>
      <p:sp>
        <p:nvSpPr>
          <p:cNvPr id="2" name="Rounded Rectangle 1"/>
          <p:cNvSpPr/>
          <p:nvPr/>
        </p:nvSpPr>
        <p:spPr>
          <a:xfrm>
            <a:off x="226142" y="3328905"/>
            <a:ext cx="11965858" cy="330609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eaLnBrk="0" fontAlgn="base" hangingPunct="0">
              <a:spcBef>
                <a:spcPct val="0"/>
              </a:spcBef>
              <a:spcAft>
                <a:spcPct val="0"/>
              </a:spcAft>
              <a:defRPr/>
            </a:pPr>
            <a:r>
              <a:rPr lang="en-US" dirty="0">
                <a:solidFill>
                  <a:prstClr val="white"/>
                </a:solidFill>
                <a:latin typeface="Verdana"/>
              </a:rPr>
              <a:t>I am working on feedback for Survivor Questions… Should be done by tomorrow</a:t>
            </a:r>
          </a:p>
          <a:p>
            <a:pPr algn="ctr" eaLnBrk="0" fontAlgn="base" hangingPunct="0">
              <a:spcBef>
                <a:spcPct val="0"/>
              </a:spcBef>
              <a:spcAft>
                <a:spcPct val="0"/>
              </a:spcAft>
              <a:defRPr/>
            </a:pPr>
            <a:endParaRPr lang="en-US" dirty="0">
              <a:solidFill>
                <a:prstClr val="white"/>
              </a:solidFill>
              <a:latin typeface="Verdana"/>
            </a:endParaRPr>
          </a:p>
          <a:p>
            <a:pPr algn="ctr" eaLnBrk="0" fontAlgn="base" hangingPunct="0">
              <a:spcBef>
                <a:spcPct val="0"/>
              </a:spcBef>
              <a:spcAft>
                <a:spcPct val="0"/>
              </a:spcAft>
              <a:defRPr/>
            </a:pPr>
            <a:r>
              <a:rPr lang="en-US" dirty="0">
                <a:solidFill>
                  <a:prstClr val="white"/>
                </a:solidFill>
                <a:latin typeface="Verdana"/>
              </a:rPr>
              <a:t>In case you’re scared you’re leaving something important out, here’s my list of topics to consider:</a:t>
            </a:r>
          </a:p>
          <a:p>
            <a:pPr algn="ctr" eaLnBrk="0" fontAlgn="base" hangingPunct="0">
              <a:spcBef>
                <a:spcPct val="0"/>
              </a:spcBef>
              <a:spcAft>
                <a:spcPct val="0"/>
              </a:spcAft>
              <a:defRPr/>
            </a:pPr>
            <a:endParaRPr lang="en-US" dirty="0">
              <a:solidFill>
                <a:prstClr val="white"/>
              </a:solidFill>
              <a:latin typeface="Verdana"/>
            </a:endParaRPr>
          </a:p>
          <a:p>
            <a:pPr algn="ctr" eaLnBrk="0" fontAlgn="base" hangingPunct="0">
              <a:spcBef>
                <a:spcPct val="0"/>
              </a:spcBef>
              <a:spcAft>
                <a:spcPct val="0"/>
              </a:spcAft>
              <a:defRPr/>
            </a:pPr>
            <a:r>
              <a:rPr lang="en-US" dirty="0"/>
              <a:t>In addition to asking about the person's experience and coping strategies, I'd suggest asking about some of the specific topics from class, such as immediate responses to stress (fight, flight, fright, tend and befriend, whether they felt the experience made them more likely to get sick in the aftermath, coping strategies, access to social support and its value, personality (optimism, hostility, conscientiousness, etc.), resources, and whether anything good came out of the experience or they have advice for others (post traumatic growth).  </a:t>
            </a:r>
            <a:r>
              <a:rPr lang="en-US" dirty="0">
                <a:solidFill>
                  <a:prstClr val="white"/>
                </a:solidFill>
                <a:latin typeface="Verdana"/>
              </a:rPr>
              <a:t>  </a:t>
            </a:r>
          </a:p>
        </p:txBody>
      </p:sp>
    </p:spTree>
    <p:extLst>
      <p:ext uri="{BB962C8B-B14F-4D97-AF65-F5344CB8AC3E}">
        <p14:creationId xmlns:p14="http://schemas.microsoft.com/office/powerpoint/2010/main" val="3945315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618" y="0"/>
            <a:ext cx="10515600" cy="1325563"/>
          </a:xfrm>
        </p:spPr>
        <p:txBody>
          <a:bodyPr/>
          <a:lstStyle/>
          <a:p>
            <a:r>
              <a:rPr lang="en-US" dirty="0"/>
              <a:t>* Stress &amp; Coping Exam *</a:t>
            </a:r>
          </a:p>
        </p:txBody>
      </p:sp>
      <p:sp>
        <p:nvSpPr>
          <p:cNvPr id="3" name="Content Placeholder 2"/>
          <p:cNvSpPr>
            <a:spLocks noGrp="1"/>
          </p:cNvSpPr>
          <p:nvPr>
            <p:ph idx="1"/>
          </p:nvPr>
        </p:nvSpPr>
        <p:spPr>
          <a:xfrm>
            <a:off x="727364" y="1211262"/>
            <a:ext cx="11159836" cy="4579938"/>
          </a:xfrm>
        </p:spPr>
        <p:txBody>
          <a:bodyPr>
            <a:normAutofit fontScale="85000" lnSpcReduction="20000"/>
          </a:bodyPr>
          <a:lstStyle/>
          <a:p>
            <a:r>
              <a:rPr lang="en-US" sz="3200" dirty="0"/>
              <a:t>Exam 1 is Tuesday 3/3!</a:t>
            </a:r>
          </a:p>
          <a:p>
            <a:pPr lvl="1"/>
            <a:r>
              <a:rPr lang="en-US" altLang="en-US" sz="2800" b="1" dirty="0">
                <a:solidFill>
                  <a:srgbClr val="C00000"/>
                </a:solidFill>
                <a:ea typeface="ＭＳ Ｐゴシック" pitchFamily="34" charset="-128"/>
                <a:sym typeface="Wingdings" panose="05000000000000000000" pitchFamily="2" charset="2"/>
              </a:rPr>
              <a:t>Covers </a:t>
            </a:r>
            <a:r>
              <a:rPr lang="en-US" altLang="en-US" sz="2800" b="1" dirty="0" err="1">
                <a:solidFill>
                  <a:srgbClr val="C00000"/>
                </a:solidFill>
                <a:ea typeface="ＭＳ Ｐゴシック" pitchFamily="34" charset="-128"/>
                <a:sym typeface="Wingdings" panose="05000000000000000000" pitchFamily="2" charset="2"/>
              </a:rPr>
              <a:t>Ch</a:t>
            </a:r>
            <a:r>
              <a:rPr lang="en-US" altLang="en-US" sz="2800" b="1" dirty="0">
                <a:solidFill>
                  <a:srgbClr val="C00000"/>
                </a:solidFill>
                <a:ea typeface="ＭＳ Ｐゴシック" pitchFamily="34" charset="-128"/>
                <a:sym typeface="Wingdings" panose="05000000000000000000" pitchFamily="2" charset="2"/>
              </a:rPr>
              <a:t> 5, 6, 10, + </a:t>
            </a:r>
            <a:r>
              <a:rPr lang="en-US" altLang="en-US" sz="2800" b="1" dirty="0" err="1">
                <a:solidFill>
                  <a:srgbClr val="C00000"/>
                </a:solidFill>
                <a:ea typeface="ＭＳ Ｐゴシック" pitchFamily="34" charset="-128"/>
                <a:sym typeface="Wingdings" panose="05000000000000000000" pitchFamily="2" charset="2"/>
              </a:rPr>
              <a:t>Thernstrom</a:t>
            </a:r>
            <a:r>
              <a:rPr lang="en-US" altLang="en-US" sz="2800" b="1" dirty="0">
                <a:solidFill>
                  <a:srgbClr val="C00000"/>
                </a:solidFill>
                <a:ea typeface="ＭＳ Ｐゴシック" pitchFamily="34" charset="-128"/>
                <a:sym typeface="Wingdings" panose="05000000000000000000" pitchFamily="2" charset="2"/>
              </a:rPr>
              <a:t> &amp; Lecture</a:t>
            </a:r>
            <a:endParaRPr lang="en-US" sz="2800" dirty="0"/>
          </a:p>
          <a:p>
            <a:pPr lvl="1"/>
            <a:r>
              <a:rPr lang="en-US" sz="2800" dirty="0"/>
              <a:t>4 short answer questions worth 10 pts each  </a:t>
            </a:r>
          </a:p>
          <a:p>
            <a:pPr lvl="1"/>
            <a:r>
              <a:rPr lang="en-US" sz="2800" dirty="0"/>
              <a:t>30 MC questions worth 2 pts each</a:t>
            </a:r>
          </a:p>
          <a:p>
            <a:pPr lvl="1"/>
            <a:r>
              <a:rPr lang="en-US" sz="2800" dirty="0"/>
              <a:t>~3 potential bonus points</a:t>
            </a:r>
          </a:p>
          <a:p>
            <a:r>
              <a:rPr lang="en-US" sz="3200" dirty="0"/>
              <a:t>Advice: </a:t>
            </a:r>
          </a:p>
          <a:p>
            <a:pPr lvl="1"/>
            <a:r>
              <a:rPr lang="en-US" sz="2800" dirty="0"/>
              <a:t>In the textbook, focus on key terms in boldface or italics</a:t>
            </a:r>
          </a:p>
          <a:p>
            <a:pPr lvl="1"/>
            <a:r>
              <a:rPr lang="en-US" sz="2800" dirty="0"/>
              <a:t>For key terms in lecture and/or the textbook</a:t>
            </a:r>
            <a:r>
              <a:rPr lang="en-US" sz="2800"/>
              <a:t>, ask:</a:t>
            </a:r>
            <a:endParaRPr lang="en-US" sz="2800" dirty="0"/>
          </a:p>
          <a:p>
            <a:pPr lvl="2"/>
            <a:r>
              <a:rPr lang="en-US" sz="2400" dirty="0"/>
              <a:t>Can you define this term? Can you give an example? Can you recognize an example?</a:t>
            </a:r>
          </a:p>
          <a:p>
            <a:pPr lvl="1"/>
            <a:r>
              <a:rPr lang="en-US" sz="2800" dirty="0"/>
              <a:t>You need to know “big names” from lecture, but NO DATES</a:t>
            </a:r>
          </a:p>
          <a:p>
            <a:pPr lvl="2"/>
            <a:r>
              <a:rPr lang="en-US" sz="2400" dirty="0"/>
              <a:t>Big names from theories = Cannon, Taylor, </a:t>
            </a:r>
            <a:r>
              <a:rPr lang="en-US" sz="2400" dirty="0" err="1"/>
              <a:t>Selye</a:t>
            </a:r>
            <a:r>
              <a:rPr lang="en-US" sz="2400" dirty="0"/>
              <a:t>, Lazarus &amp; </a:t>
            </a:r>
            <a:r>
              <a:rPr lang="en-US" sz="2400" dirty="0" err="1"/>
              <a:t>Folkman</a:t>
            </a:r>
            <a:r>
              <a:rPr lang="en-US" sz="2400" dirty="0"/>
              <a:t>…</a:t>
            </a:r>
          </a:p>
          <a:p>
            <a:pPr lvl="2"/>
            <a:r>
              <a:rPr lang="en-US" sz="2400" dirty="0"/>
              <a:t>Big names from major studies = Sheldon Cohen, Janice </a:t>
            </a:r>
            <a:r>
              <a:rPr lang="en-US" sz="2400" dirty="0" err="1"/>
              <a:t>Kiecolt</a:t>
            </a:r>
            <a:r>
              <a:rPr lang="en-US" sz="2400" dirty="0"/>
              <a:t>-Glazer…any study that has an entire slide devoted to it – can you recognize why it was done and what was found?</a:t>
            </a:r>
          </a:p>
          <a:p>
            <a:r>
              <a:rPr lang="en-US" sz="3200" dirty="0"/>
              <a:t>Email me with questions or to schedule a meeting</a:t>
            </a:r>
          </a:p>
          <a:p>
            <a:endParaRPr lang="en-US" dirty="0"/>
          </a:p>
        </p:txBody>
      </p:sp>
      <p:sp>
        <p:nvSpPr>
          <p:cNvPr id="5" name="Rectangle 4"/>
          <p:cNvSpPr/>
          <p:nvPr/>
        </p:nvSpPr>
        <p:spPr>
          <a:xfrm>
            <a:off x="2567709" y="5859462"/>
            <a:ext cx="68580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400" dirty="0">
                <a:solidFill>
                  <a:prstClr val="white"/>
                </a:solidFill>
                <a:latin typeface="Calibri"/>
              </a:rPr>
              <a:t>Example questions are in the 2/25/20 ppts</a:t>
            </a:r>
          </a:p>
        </p:txBody>
      </p:sp>
    </p:spTree>
    <p:extLst>
      <p:ext uri="{BB962C8B-B14F-4D97-AF65-F5344CB8AC3E}">
        <p14:creationId xmlns:p14="http://schemas.microsoft.com/office/powerpoint/2010/main" val="3559025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FD34C-682D-3248-9EA0-80F55092C0FF}"/>
              </a:ext>
            </a:extLst>
          </p:cNvPr>
          <p:cNvSpPr>
            <a:spLocks noGrp="1"/>
          </p:cNvSpPr>
          <p:nvPr>
            <p:ph type="ctrTitle"/>
          </p:nvPr>
        </p:nvSpPr>
        <p:spPr/>
        <p:txBody>
          <a:bodyPr>
            <a:normAutofit/>
          </a:bodyPr>
          <a:lstStyle/>
          <a:p>
            <a:r>
              <a:rPr lang="en-US" dirty="0"/>
              <a:t>Treatments for Stress &amp; Pain</a:t>
            </a:r>
          </a:p>
        </p:txBody>
      </p:sp>
      <p:sp>
        <p:nvSpPr>
          <p:cNvPr id="5" name="Subtitle 4">
            <a:extLst>
              <a:ext uri="{FF2B5EF4-FFF2-40B4-BE49-F238E27FC236}">
                <a16:creationId xmlns:a16="http://schemas.microsoft.com/office/drawing/2014/main" id="{22E5C5A7-E9CF-4F9F-BB65-C8C5191212C4}"/>
              </a:ext>
            </a:extLst>
          </p:cNvPr>
          <p:cNvSpPr>
            <a:spLocks noGrp="1"/>
          </p:cNvSpPr>
          <p:nvPr>
            <p:ph type="subTitle" idx="1"/>
          </p:nvPr>
        </p:nvSpPr>
        <p:spPr/>
        <p:txBody>
          <a:bodyPr/>
          <a:lstStyle/>
          <a:p>
            <a:r>
              <a:rPr lang="en-US" dirty="0"/>
              <a:t>2/27/20</a:t>
            </a:r>
          </a:p>
        </p:txBody>
      </p:sp>
    </p:spTree>
    <p:extLst>
      <p:ext uri="{BB962C8B-B14F-4D97-AF65-F5344CB8AC3E}">
        <p14:creationId xmlns:p14="http://schemas.microsoft.com/office/powerpoint/2010/main" val="1837539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4440ACA-ABFD-4538-BB34-60A6DB34022D}"/>
              </a:ext>
            </a:extLst>
          </p:cNvPr>
          <p:cNvSpPr>
            <a:spLocks noGrp="1"/>
          </p:cNvSpPr>
          <p:nvPr>
            <p:ph type="title"/>
          </p:nvPr>
        </p:nvSpPr>
        <p:spPr/>
        <p:txBody>
          <a:bodyPr/>
          <a:lstStyle/>
          <a:p>
            <a:r>
              <a:rPr lang="en-US" dirty="0"/>
              <a:t>Types of Treatments</a:t>
            </a:r>
          </a:p>
        </p:txBody>
      </p:sp>
      <p:sp>
        <p:nvSpPr>
          <p:cNvPr id="5" name="Content Placeholder 4">
            <a:extLst>
              <a:ext uri="{FF2B5EF4-FFF2-40B4-BE49-F238E27FC236}">
                <a16:creationId xmlns:a16="http://schemas.microsoft.com/office/drawing/2014/main" id="{21F9A7CE-9457-48BA-B353-6B5FE3840C7E}"/>
              </a:ext>
            </a:extLst>
          </p:cNvPr>
          <p:cNvSpPr>
            <a:spLocks noGrp="1"/>
          </p:cNvSpPr>
          <p:nvPr>
            <p:ph sz="half" idx="1"/>
          </p:nvPr>
        </p:nvSpPr>
        <p:spPr/>
        <p:txBody>
          <a:bodyPr>
            <a:normAutofit fontScale="92500" lnSpcReduction="10000"/>
          </a:bodyPr>
          <a:lstStyle/>
          <a:p>
            <a:r>
              <a:rPr lang="en-US" dirty="0"/>
              <a:t>Medicine / Surgery</a:t>
            </a:r>
          </a:p>
          <a:p>
            <a:r>
              <a:rPr lang="en-US" dirty="0"/>
              <a:t>Exercise / Physical Therapy</a:t>
            </a:r>
          </a:p>
          <a:p>
            <a:r>
              <a:rPr lang="en-US" dirty="0"/>
              <a:t>Hypnosis</a:t>
            </a:r>
          </a:p>
          <a:p>
            <a:r>
              <a:rPr lang="en-US" dirty="0"/>
              <a:t>Complementary &amp; Alternative Medicine</a:t>
            </a:r>
          </a:p>
          <a:p>
            <a:pPr lvl="1"/>
            <a:r>
              <a:rPr lang="en-US" dirty="0"/>
              <a:t>Massage, Acupuncture, Chiropractic Care, Tai Chi, Yoga</a:t>
            </a:r>
          </a:p>
          <a:p>
            <a:r>
              <a:rPr lang="en-US" dirty="0"/>
              <a:t>Distraction</a:t>
            </a:r>
          </a:p>
          <a:p>
            <a:r>
              <a:rPr lang="en-US" dirty="0"/>
              <a:t>Humor</a:t>
            </a:r>
          </a:p>
          <a:p>
            <a:r>
              <a:rPr lang="en-US" dirty="0"/>
              <a:t>Emotional Expression</a:t>
            </a:r>
          </a:p>
          <a:p>
            <a:endParaRPr lang="en-US" dirty="0"/>
          </a:p>
          <a:p>
            <a:endParaRPr lang="en-US" dirty="0"/>
          </a:p>
        </p:txBody>
      </p:sp>
      <p:sp>
        <p:nvSpPr>
          <p:cNvPr id="6" name="Content Placeholder 5">
            <a:extLst>
              <a:ext uri="{FF2B5EF4-FFF2-40B4-BE49-F238E27FC236}">
                <a16:creationId xmlns:a16="http://schemas.microsoft.com/office/drawing/2014/main" id="{74102672-E4AC-4CDD-B56C-01FB1F034D0C}"/>
              </a:ext>
            </a:extLst>
          </p:cNvPr>
          <p:cNvSpPr>
            <a:spLocks noGrp="1"/>
          </p:cNvSpPr>
          <p:nvPr>
            <p:ph sz="half" idx="2"/>
          </p:nvPr>
        </p:nvSpPr>
        <p:spPr/>
        <p:txBody>
          <a:bodyPr>
            <a:normAutofit fontScale="92500" lnSpcReduction="10000"/>
          </a:bodyPr>
          <a:lstStyle/>
          <a:p>
            <a:r>
              <a:rPr lang="en-US" dirty="0"/>
              <a:t>Biofeedback</a:t>
            </a:r>
          </a:p>
          <a:p>
            <a:r>
              <a:rPr lang="en-US" dirty="0"/>
              <a:t>Relaxation Techniques</a:t>
            </a:r>
          </a:p>
          <a:p>
            <a:pPr lvl="1"/>
            <a:r>
              <a:rPr lang="en-US" dirty="0"/>
              <a:t>“The Restorative Value of Nature”</a:t>
            </a:r>
          </a:p>
          <a:p>
            <a:pPr lvl="1"/>
            <a:r>
              <a:rPr lang="en-US" dirty="0"/>
              <a:t>Progressive Muscle Relaxation</a:t>
            </a:r>
          </a:p>
          <a:p>
            <a:pPr lvl="1"/>
            <a:r>
              <a:rPr lang="en-US" dirty="0"/>
              <a:t>Meditation</a:t>
            </a:r>
          </a:p>
          <a:p>
            <a:r>
              <a:rPr lang="en-US" dirty="0"/>
              <a:t>Systematic Desensitization / Exposure Therapy</a:t>
            </a:r>
          </a:p>
          <a:p>
            <a:r>
              <a:rPr lang="en-US" dirty="0"/>
              <a:t>Cognitive Behavioral Therapy</a:t>
            </a:r>
          </a:p>
          <a:p>
            <a:r>
              <a:rPr lang="en-US" dirty="0"/>
              <a:t>3</a:t>
            </a:r>
            <a:r>
              <a:rPr lang="en-US" baseline="30000" dirty="0"/>
              <a:t>rd</a:t>
            </a:r>
            <a:r>
              <a:rPr lang="en-US" dirty="0"/>
              <a:t> Wave techniques</a:t>
            </a:r>
          </a:p>
          <a:p>
            <a:pPr lvl="1"/>
            <a:r>
              <a:rPr lang="en-US" dirty="0"/>
              <a:t>Mindfulness Meditation</a:t>
            </a:r>
          </a:p>
          <a:p>
            <a:pPr lvl="1"/>
            <a:r>
              <a:rPr lang="en-US" dirty="0"/>
              <a:t>Guided Imagery</a:t>
            </a:r>
          </a:p>
          <a:p>
            <a:pPr lvl="1"/>
            <a:endParaRPr lang="en-US" dirty="0"/>
          </a:p>
        </p:txBody>
      </p:sp>
    </p:spTree>
    <p:extLst>
      <p:ext uri="{BB962C8B-B14F-4D97-AF65-F5344CB8AC3E}">
        <p14:creationId xmlns:p14="http://schemas.microsoft.com/office/powerpoint/2010/main" val="3530201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2057400" y="-228600"/>
            <a:ext cx="8229600" cy="1143000"/>
          </a:xfrm>
        </p:spPr>
        <p:txBody>
          <a:bodyPr/>
          <a:lstStyle/>
          <a:p>
            <a:pPr eaLnBrk="1" hangingPunct="1"/>
            <a:r>
              <a:rPr lang="en-US" altLang="en-US"/>
              <a:t>Emotional Expression</a:t>
            </a:r>
          </a:p>
        </p:txBody>
      </p:sp>
      <p:sp>
        <p:nvSpPr>
          <p:cNvPr id="79875" name="Content Placeholder 2"/>
          <p:cNvSpPr>
            <a:spLocks noGrp="1"/>
          </p:cNvSpPr>
          <p:nvPr>
            <p:ph idx="1"/>
          </p:nvPr>
        </p:nvSpPr>
        <p:spPr>
          <a:xfrm>
            <a:off x="1524000" y="744538"/>
            <a:ext cx="9144000" cy="4525963"/>
          </a:xfrm>
        </p:spPr>
        <p:txBody>
          <a:bodyPr/>
          <a:lstStyle/>
          <a:p>
            <a:pPr eaLnBrk="1" hangingPunct="1"/>
            <a:r>
              <a:rPr lang="en-US" altLang="en-US" sz="2800" dirty="0"/>
              <a:t>Suppressing emotions can be damaging</a:t>
            </a:r>
          </a:p>
          <a:p>
            <a:pPr lvl="1" eaLnBrk="1" hangingPunct="1"/>
            <a:r>
              <a:rPr lang="en-US" altLang="en-US" sz="2400" dirty="0"/>
              <a:t>Ex: stigmatized identities</a:t>
            </a:r>
          </a:p>
          <a:p>
            <a:pPr eaLnBrk="1" hangingPunct="1"/>
            <a:r>
              <a:rPr lang="en-US" altLang="en-US" sz="2800" dirty="0"/>
              <a:t>Expressing emotions can be beneficial</a:t>
            </a:r>
          </a:p>
          <a:p>
            <a:pPr lvl="1" eaLnBrk="1" hangingPunct="1"/>
            <a:r>
              <a:rPr lang="en-US" altLang="en-US" sz="2400" dirty="0"/>
              <a:t>Ex: </a:t>
            </a:r>
            <a:r>
              <a:rPr lang="en-US" altLang="en-US" sz="2400" dirty="0" err="1"/>
              <a:t>Pennebaker’s</a:t>
            </a:r>
            <a:r>
              <a:rPr lang="en-US" altLang="en-US" sz="2400" dirty="0"/>
              <a:t> writing studies </a:t>
            </a:r>
            <a:r>
              <a:rPr lang="en-US" altLang="en-US" sz="2400" dirty="0">
                <a:sym typeface="Wingdings" panose="05000000000000000000" pitchFamily="2" charset="2"/>
              </a:rPr>
              <a:t> write for ~20 min / 3-4 days</a:t>
            </a:r>
            <a:endParaRPr lang="en-US" altLang="en-US" sz="2400" dirty="0"/>
          </a:p>
          <a:p>
            <a:pPr lvl="2" eaLnBrk="1" hangingPunct="1"/>
            <a:r>
              <a:rPr lang="en-US" altLang="en-US" dirty="0"/>
              <a:t>We develop a narrative about our traumas and pain, literally</a:t>
            </a:r>
          </a:p>
          <a:p>
            <a:pPr lvl="2" eaLnBrk="1" hangingPunct="1"/>
            <a:r>
              <a:rPr lang="en-US" altLang="en-US" dirty="0"/>
              <a:t>Putting emo / traumatic experience into writing helps add structure to chaotic, potentially obsessive thoughts</a:t>
            </a:r>
          </a:p>
          <a:p>
            <a:pPr lvl="1" eaLnBrk="1" hangingPunct="1"/>
            <a:r>
              <a:rPr lang="en-US" altLang="en-US" sz="2400" dirty="0"/>
              <a:t>Of course, expressing </a:t>
            </a:r>
            <a:r>
              <a:rPr lang="en-US" altLang="en-US" sz="2400" u="sng" dirty="0"/>
              <a:t>hostility</a:t>
            </a:r>
            <a:r>
              <a:rPr lang="en-US" altLang="en-US" sz="2400" dirty="0"/>
              <a:t> can make stress worse</a:t>
            </a:r>
          </a:p>
        </p:txBody>
      </p:sp>
      <p:pic>
        <p:nvPicPr>
          <p:cNvPr id="79876" name="Picture 2" descr="http://img2.timeinc.net/health/images/gallery/condition-centers/vaccine-baby-cry-400x4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2401" y="4276221"/>
            <a:ext cx="238125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Image result for jour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8883" y="4451927"/>
            <a:ext cx="3475414" cy="1956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2826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2095501" y="76200"/>
            <a:ext cx="8183563" cy="762000"/>
          </a:xfrm>
        </p:spPr>
        <p:txBody>
          <a:bodyPr/>
          <a:lstStyle/>
          <a:p>
            <a:pPr eaLnBrk="1" hangingPunct="1"/>
            <a:r>
              <a:rPr lang="en-US" altLang="en-US"/>
              <a:t>Biofeedback</a:t>
            </a:r>
          </a:p>
        </p:txBody>
      </p:sp>
      <p:sp>
        <p:nvSpPr>
          <p:cNvPr id="17411" name="Rectangle 3"/>
          <p:cNvSpPr>
            <a:spLocks noGrp="1" noChangeArrowheads="1"/>
          </p:cNvSpPr>
          <p:nvPr>
            <p:ph idx="1"/>
          </p:nvPr>
        </p:nvSpPr>
        <p:spPr>
          <a:xfrm>
            <a:off x="1676400" y="685800"/>
            <a:ext cx="8839200" cy="5638800"/>
          </a:xfrm>
        </p:spPr>
        <p:txBody>
          <a:bodyPr rtlCol="0">
            <a:normAutofit/>
          </a:bodyPr>
          <a:lstStyle/>
          <a:p>
            <a:pPr lvl="1" indent="-182880" eaLnBrk="1" fontAlgn="auto" hangingPunct="1">
              <a:lnSpc>
                <a:spcPct val="80000"/>
              </a:lnSpc>
              <a:spcAft>
                <a:spcPts val="0"/>
              </a:spcAft>
              <a:buNone/>
              <a:defRPr/>
            </a:pPr>
            <a:endParaRPr lang="en-US" altLang="en-US" sz="900"/>
          </a:p>
          <a:p>
            <a:pPr marL="182880" indent="-182880" eaLnBrk="1" fontAlgn="auto" hangingPunct="1">
              <a:lnSpc>
                <a:spcPct val="80000"/>
              </a:lnSpc>
              <a:spcAft>
                <a:spcPts val="0"/>
              </a:spcAft>
              <a:buFont typeface="Arial" pitchFamily="34" charset="0"/>
              <a:buChar char="•"/>
              <a:defRPr/>
            </a:pPr>
            <a:r>
              <a:rPr lang="en-US" altLang="en-US" b="1" u="sng">
                <a:solidFill>
                  <a:srgbClr val="008080"/>
                </a:solidFill>
              </a:rPr>
              <a:t>Biofeedback</a:t>
            </a:r>
            <a:r>
              <a:rPr lang="en-US" altLang="en-US" b="1">
                <a:solidFill>
                  <a:srgbClr val="008080"/>
                </a:solidFill>
              </a:rPr>
              <a:t> </a:t>
            </a:r>
            <a:r>
              <a:rPr lang="en-US" altLang="en-US"/>
              <a:t>= process of providing feedback information about the status of a biological system</a:t>
            </a:r>
          </a:p>
          <a:p>
            <a:pPr marL="182880" indent="-182880" eaLnBrk="1" fontAlgn="auto" hangingPunct="1">
              <a:lnSpc>
                <a:spcPct val="80000"/>
              </a:lnSpc>
              <a:spcAft>
                <a:spcPts val="0"/>
              </a:spcAft>
              <a:buFont typeface="Arial" pitchFamily="34" charset="0"/>
              <a:buChar char="•"/>
              <a:defRPr/>
            </a:pPr>
            <a:endParaRPr lang="en-US" altLang="en-US" sz="1050"/>
          </a:p>
          <a:p>
            <a:pPr lvl="1" indent="-182880" eaLnBrk="1" fontAlgn="auto" hangingPunct="1">
              <a:lnSpc>
                <a:spcPct val="80000"/>
              </a:lnSpc>
              <a:spcAft>
                <a:spcPts val="0"/>
              </a:spcAft>
              <a:buFont typeface="Arial" pitchFamily="34" charset="0"/>
              <a:buChar char="•"/>
              <a:defRPr/>
            </a:pPr>
            <a:r>
              <a:rPr lang="en-US" altLang="en-US"/>
              <a:t>Bio responses measured, feedback given </a:t>
            </a:r>
            <a:r>
              <a:rPr lang="en-US" altLang="en-US" u="sng">
                <a:solidFill>
                  <a:srgbClr val="C00000"/>
                </a:solidFill>
              </a:rPr>
              <a:t>immediately</a:t>
            </a:r>
            <a:r>
              <a:rPr lang="en-US" altLang="en-US"/>
              <a:t> so person can see changes as they occur</a:t>
            </a:r>
          </a:p>
          <a:p>
            <a:pPr lvl="1" indent="-182880" eaLnBrk="1" fontAlgn="auto" hangingPunct="1">
              <a:lnSpc>
                <a:spcPct val="80000"/>
              </a:lnSpc>
              <a:spcAft>
                <a:spcPts val="0"/>
              </a:spcAft>
              <a:buNone/>
              <a:defRPr/>
            </a:pPr>
            <a:endParaRPr lang="en-US" altLang="en-US" sz="900"/>
          </a:p>
          <a:p>
            <a:pPr lvl="1" indent="-182880" eaLnBrk="1" fontAlgn="auto" hangingPunct="1">
              <a:lnSpc>
                <a:spcPct val="80000"/>
              </a:lnSpc>
              <a:spcAft>
                <a:spcPts val="0"/>
              </a:spcAft>
              <a:buFont typeface="Arial" pitchFamily="34" charset="0"/>
              <a:buChar char="•"/>
              <a:defRPr/>
            </a:pPr>
            <a:r>
              <a:rPr lang="en-US" altLang="en-US"/>
              <a:t>Most common test is </a:t>
            </a:r>
            <a:r>
              <a:rPr lang="en-US" altLang="en-US">
                <a:solidFill>
                  <a:srgbClr val="008080"/>
                </a:solidFill>
              </a:rPr>
              <a:t>EMG (electromyograph) </a:t>
            </a:r>
            <a:r>
              <a:rPr lang="en-US" altLang="en-US">
                <a:solidFill>
                  <a:srgbClr val="008080"/>
                </a:solidFill>
                <a:sym typeface="Wingdings" pitchFamily="2" charset="2"/>
              </a:rPr>
              <a:t> electrodes measure muscle tension</a:t>
            </a:r>
            <a:r>
              <a:rPr lang="en-US" altLang="en-US">
                <a:sym typeface="Wingdings" pitchFamily="2" charset="2"/>
              </a:rPr>
              <a:t>, and person can see levels on a screen</a:t>
            </a:r>
          </a:p>
          <a:p>
            <a:pPr marL="1188720" lvl="3" indent="-182880" eaLnBrk="1" fontAlgn="auto" hangingPunct="1">
              <a:lnSpc>
                <a:spcPct val="80000"/>
              </a:lnSpc>
              <a:spcAft>
                <a:spcPts val="0"/>
              </a:spcAft>
              <a:buFont typeface="Arial" pitchFamily="34" charset="0"/>
              <a:buChar char="•"/>
              <a:defRPr/>
            </a:pPr>
            <a:r>
              <a:rPr lang="en-US" altLang="en-US"/>
              <a:t>Helps people recognize when they are more tense vs. relaxed</a:t>
            </a:r>
          </a:p>
          <a:p>
            <a:pPr lvl="1" indent="-182880" eaLnBrk="1" fontAlgn="auto" hangingPunct="1">
              <a:lnSpc>
                <a:spcPct val="80000"/>
              </a:lnSpc>
              <a:spcAft>
                <a:spcPts val="0"/>
              </a:spcAft>
              <a:buFont typeface="Arial" pitchFamily="34" charset="0"/>
              <a:buChar char="•"/>
              <a:defRPr/>
            </a:pPr>
            <a:endParaRPr lang="en-US" altLang="en-US" sz="1800"/>
          </a:p>
          <a:p>
            <a:pPr lvl="1" indent="-182880" eaLnBrk="1" fontAlgn="auto" hangingPunct="1">
              <a:lnSpc>
                <a:spcPct val="80000"/>
              </a:lnSpc>
              <a:spcAft>
                <a:spcPts val="0"/>
              </a:spcAft>
              <a:buFont typeface="Arial" pitchFamily="34" charset="0"/>
              <a:buChar char="•"/>
              <a:defRPr/>
            </a:pPr>
            <a:endParaRPr lang="en-US" altLang="en-US" dirty="0"/>
          </a:p>
        </p:txBody>
      </p:sp>
      <p:pic>
        <p:nvPicPr>
          <p:cNvPr id="57348" name="Picture 6" descr="http://pic.shangfun.net/?MjA1IDAgZHAzIDg0LTczMjAwLTAyNCAwIGdldEltZ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0772" y="4267200"/>
            <a:ext cx="2667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ounded Rectangle 1"/>
          <p:cNvSpPr/>
          <p:nvPr/>
        </p:nvSpPr>
        <p:spPr>
          <a:xfrm>
            <a:off x="1981200" y="4898231"/>
            <a:ext cx="3733800" cy="1357313"/>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base">
              <a:spcBef>
                <a:spcPct val="0"/>
              </a:spcBef>
              <a:spcAft>
                <a:spcPct val="0"/>
              </a:spcAft>
              <a:defRPr/>
            </a:pPr>
            <a:r>
              <a:rPr lang="en-US" dirty="0">
                <a:solidFill>
                  <a:prstClr val="white"/>
                </a:solidFill>
                <a:latin typeface="Calibri"/>
              </a:rPr>
              <a:t>The Wii Fit used biofeedback to help people improve their balance by seeing visual indicators as they changed posture</a:t>
            </a:r>
          </a:p>
        </p:txBody>
      </p:sp>
      <p:pic>
        <p:nvPicPr>
          <p:cNvPr id="1026" name="Picture 2" descr="https://www.umc.edu/news/News_Articles/2015/December/images/DSC-008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7888" y="3663823"/>
            <a:ext cx="2766967" cy="193687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0304172" y="5778490"/>
            <a:ext cx="1319916" cy="954107"/>
          </a:xfrm>
          <a:prstGeom prst="rect">
            <a:avLst/>
          </a:prstGeom>
        </p:spPr>
        <p:txBody>
          <a:bodyPr wrap="square">
            <a:spAutoFit/>
          </a:bodyPr>
          <a:lstStyle/>
          <a:p>
            <a:r>
              <a:rPr lang="en-US" sz="800" dirty="0">
                <a:hlinkClick r:id="rId5"/>
              </a:rPr>
              <a:t>https://www.umc.edu/news/News_Articles/2015/December/Testing--biofeedback-make-UMMC-pediatric-GI-program-rare-in-region.html</a:t>
            </a:r>
            <a:endParaRPr lang="en-US" sz="800" dirty="0"/>
          </a:p>
          <a:p>
            <a:endParaRPr lang="en-US" sz="800" dirty="0"/>
          </a:p>
        </p:txBody>
      </p:sp>
    </p:spTree>
    <p:extLst>
      <p:ext uri="{BB962C8B-B14F-4D97-AF65-F5344CB8AC3E}">
        <p14:creationId xmlns:p14="http://schemas.microsoft.com/office/powerpoint/2010/main" val="142530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2057401" y="381000"/>
            <a:ext cx="8183563" cy="762000"/>
          </a:xfrm>
        </p:spPr>
        <p:txBody>
          <a:bodyPr>
            <a:normAutofit fontScale="90000"/>
          </a:bodyPr>
          <a:lstStyle/>
          <a:p>
            <a:pPr eaLnBrk="1" hangingPunct="1"/>
            <a:r>
              <a:rPr lang="en-US" altLang="en-US" dirty="0"/>
              <a:t>Put your </a:t>
            </a:r>
            <a:r>
              <a:rPr lang="en-US" altLang="en-US" dirty="0" smtClean="0"/>
              <a:t>stress square on your finger tip OR press your finger on the square:</a:t>
            </a:r>
            <a:endParaRPr lang="en-US" altLang="en-US" dirty="0"/>
          </a:p>
        </p:txBody>
      </p:sp>
      <p:sp>
        <p:nvSpPr>
          <p:cNvPr id="2" name="Rectangle 1"/>
          <p:cNvSpPr/>
          <p:nvPr/>
        </p:nvSpPr>
        <p:spPr>
          <a:xfrm>
            <a:off x="877455" y="2912314"/>
            <a:ext cx="6096000" cy="3501471"/>
          </a:xfrm>
          <a:prstGeom prst="rect">
            <a:avLst/>
          </a:prstGeom>
        </p:spPr>
        <p:txBody>
          <a:bodyPr>
            <a:spAutoFit/>
          </a:bodyPr>
          <a:lstStyle/>
          <a:p>
            <a:pPr algn="ctr">
              <a:lnSpc>
                <a:spcPct val="107000"/>
              </a:lnSpc>
              <a:spcAft>
                <a:spcPts val="800"/>
              </a:spcAft>
            </a:pPr>
            <a:r>
              <a:rPr lang="en-US" sz="2800" dirty="0">
                <a:latin typeface="Arial" panose="020B0604020202020204" pitchFamily="34" charset="0"/>
                <a:ea typeface="Calibri" panose="020F0502020204030204" pitchFamily="34" charset="0"/>
                <a:cs typeface="Times New Roman" panose="02020603050405020304" pitchFamily="18" charset="0"/>
              </a:rPr>
              <a:t>Stress Square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US" sz="2800" i="1" dirty="0">
                <a:latin typeface="Arial" panose="020B0604020202020204" pitchFamily="34" charset="0"/>
                <a:ea typeface="Calibri" panose="020F0502020204030204" pitchFamily="34" charset="0"/>
                <a:cs typeface="Times New Roman" panose="02020603050405020304" pitchFamily="18" charset="0"/>
              </a:rPr>
              <a:t>Hold your finger on the square for 10 seconds to measure your stress level</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2800" dirty="0">
                <a:latin typeface="Arial" panose="020B0604020202020204" pitchFamily="34" charset="0"/>
                <a:ea typeface="Calibri" panose="020F0502020204030204" pitchFamily="34" charset="0"/>
                <a:cs typeface="Times New Roman" panose="02020603050405020304" pitchFamily="18" charset="0"/>
              </a:rPr>
              <a:t>Black = Tense ~79</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2800" dirty="0">
                <a:solidFill>
                  <a:srgbClr val="FF0000"/>
                </a:solidFill>
                <a:latin typeface="Arial" panose="020B0604020202020204" pitchFamily="34" charset="0"/>
                <a:ea typeface="Calibri" panose="020F0502020204030204" pitchFamily="34" charset="0"/>
                <a:cs typeface="Times New Roman" panose="02020603050405020304" pitchFamily="18" charset="0"/>
              </a:rPr>
              <a:t>Red = Nervous ~84</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2800" dirty="0">
                <a:solidFill>
                  <a:srgbClr val="00B050"/>
                </a:solidFill>
                <a:latin typeface="Arial" panose="020B0604020202020204" pitchFamily="34" charset="0"/>
                <a:ea typeface="Calibri" panose="020F0502020204030204" pitchFamily="34" charset="0"/>
                <a:cs typeface="Times New Roman" panose="02020603050405020304" pitchFamily="18" charset="0"/>
              </a:rPr>
              <a:t>Green = Calm ~87</a:t>
            </a:r>
            <a:r>
              <a:rPr lang="en-US" sz="28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2800" dirty="0">
                <a:solidFill>
                  <a:srgbClr val="0070C0"/>
                </a:solidFill>
                <a:latin typeface="Arial" panose="020B0604020202020204" pitchFamily="34" charset="0"/>
                <a:ea typeface="Calibri" panose="020F0502020204030204" pitchFamily="34" charset="0"/>
                <a:cs typeface="Times New Roman" panose="02020603050405020304" pitchFamily="18" charset="0"/>
              </a:rPr>
              <a:t>Blue = Relaxed ~91</a:t>
            </a:r>
            <a:r>
              <a:rPr lang="en-US" sz="28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8104475" y="1886238"/>
            <a:ext cx="3422507" cy="2563577"/>
          </a:xfrm>
          <a:prstGeom prst="rect">
            <a:avLst/>
          </a:prstGeom>
        </p:spPr>
      </p:pic>
      <p:sp>
        <p:nvSpPr>
          <p:cNvPr id="6" name="Rectangle 5"/>
          <p:cNvSpPr/>
          <p:nvPr/>
        </p:nvSpPr>
        <p:spPr>
          <a:xfrm>
            <a:off x="3426691" y="1886238"/>
            <a:ext cx="877454" cy="81078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0431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Content Placeholder 2"/>
          <p:cNvSpPr>
            <a:spLocks noGrp="1"/>
          </p:cNvSpPr>
          <p:nvPr>
            <p:ph idx="1"/>
          </p:nvPr>
        </p:nvSpPr>
        <p:spPr>
          <a:xfrm>
            <a:off x="1981200" y="708026"/>
            <a:ext cx="8229600" cy="4525963"/>
          </a:xfrm>
        </p:spPr>
        <p:txBody>
          <a:bodyPr/>
          <a:lstStyle/>
          <a:p>
            <a:pPr eaLnBrk="1" hangingPunct="1"/>
            <a:r>
              <a:rPr lang="en-US" altLang="en-US"/>
              <a:t>“The restorative value of nature”</a:t>
            </a:r>
          </a:p>
          <a:p>
            <a:pPr lvl="1" eaLnBrk="1" hangingPunct="1"/>
            <a:r>
              <a:rPr lang="en-US" altLang="en-US"/>
              <a:t>Being deprived of natural scenes causes stress</a:t>
            </a:r>
          </a:p>
        </p:txBody>
      </p:sp>
      <p:pic>
        <p:nvPicPr>
          <p:cNvPr id="59395" name="Picture 2" descr="http://www.clickhdwallpapers.com/wp-content/uploads/2015/01/Beautiful_Nature_Desktop_wallpapers_H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6300" y="2247900"/>
            <a:ext cx="4694238"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Picture 4" descr="https://www.db.com/cr/img/Urban-Ag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3700" y="2286000"/>
            <a:ext cx="4052888"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667054" y="6127533"/>
            <a:ext cx="6326981" cy="646331"/>
          </a:xfrm>
          <a:prstGeom prst="rect">
            <a:avLst/>
          </a:prstGeom>
        </p:spPr>
        <p:txBody>
          <a:bodyPr wrap="square">
            <a:spAutoFit/>
          </a:bodyPr>
          <a:lstStyle/>
          <a:p>
            <a:pPr fontAlgn="base">
              <a:spcBef>
                <a:spcPct val="0"/>
              </a:spcBef>
              <a:spcAft>
                <a:spcPct val="0"/>
              </a:spcAft>
            </a:pPr>
            <a:r>
              <a:rPr lang="en-US" dirty="0">
                <a:solidFill>
                  <a:prstClr val="black"/>
                </a:solidFill>
                <a:latin typeface="Arial" charset="0"/>
                <a:cs typeface="Arial" charset="0"/>
                <a:hlinkClick r:id="rId4"/>
              </a:rPr>
              <a:t>https://www.youtube.com/watch?v=tCn1LzOk6Hs</a:t>
            </a:r>
            <a:endParaRPr lang="en-US" dirty="0">
              <a:solidFill>
                <a:prstClr val="black"/>
              </a:solidFill>
              <a:latin typeface="Arial" charset="0"/>
              <a:cs typeface="Arial" charset="0"/>
            </a:endParaRPr>
          </a:p>
          <a:p>
            <a:pPr fontAlgn="base">
              <a:spcBef>
                <a:spcPct val="0"/>
              </a:spcBef>
              <a:spcAft>
                <a:spcPct val="0"/>
              </a:spcAft>
            </a:pPr>
            <a:endParaRPr lang="en-US" dirty="0">
              <a:solidFill>
                <a:prstClr val="black"/>
              </a:solidFill>
              <a:latin typeface="Arial" charset="0"/>
              <a:cs typeface="Arial" charset="0"/>
            </a:endParaRPr>
          </a:p>
        </p:txBody>
      </p:sp>
    </p:spTree>
    <p:extLst>
      <p:ext uri="{BB962C8B-B14F-4D97-AF65-F5344CB8AC3E}">
        <p14:creationId xmlns:p14="http://schemas.microsoft.com/office/powerpoint/2010/main" val="2292786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2057401" y="381000"/>
            <a:ext cx="8183563" cy="762000"/>
          </a:xfrm>
        </p:spPr>
        <p:txBody>
          <a:bodyPr>
            <a:normAutofit fontScale="90000"/>
          </a:bodyPr>
          <a:lstStyle/>
          <a:p>
            <a:pPr eaLnBrk="1" hangingPunct="1"/>
            <a:r>
              <a:rPr lang="en-US" altLang="en-US" dirty="0"/>
              <a:t>Put your </a:t>
            </a:r>
            <a:r>
              <a:rPr lang="en-US" altLang="en-US" dirty="0" smtClean="0"/>
              <a:t>stress square on your finger tip OR press your finger on the square:</a:t>
            </a:r>
            <a:endParaRPr lang="en-US" altLang="en-US" dirty="0"/>
          </a:p>
        </p:txBody>
      </p:sp>
      <p:sp>
        <p:nvSpPr>
          <p:cNvPr id="2" name="Rectangle 1"/>
          <p:cNvSpPr/>
          <p:nvPr/>
        </p:nvSpPr>
        <p:spPr>
          <a:xfrm>
            <a:off x="877455" y="2912314"/>
            <a:ext cx="6096000" cy="3501471"/>
          </a:xfrm>
          <a:prstGeom prst="rect">
            <a:avLst/>
          </a:prstGeom>
        </p:spPr>
        <p:txBody>
          <a:bodyPr>
            <a:spAutoFit/>
          </a:bodyPr>
          <a:lstStyle/>
          <a:p>
            <a:pPr algn="ctr">
              <a:lnSpc>
                <a:spcPct val="107000"/>
              </a:lnSpc>
              <a:spcAft>
                <a:spcPts val="800"/>
              </a:spcAft>
            </a:pPr>
            <a:r>
              <a:rPr lang="en-US" sz="2800" dirty="0">
                <a:latin typeface="Arial" panose="020B0604020202020204" pitchFamily="34" charset="0"/>
                <a:ea typeface="Calibri" panose="020F0502020204030204" pitchFamily="34" charset="0"/>
                <a:cs typeface="Times New Roman" panose="02020603050405020304" pitchFamily="18" charset="0"/>
              </a:rPr>
              <a:t>Stress Square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US" sz="2800" i="1" dirty="0">
                <a:latin typeface="Arial" panose="020B0604020202020204" pitchFamily="34" charset="0"/>
                <a:ea typeface="Calibri" panose="020F0502020204030204" pitchFamily="34" charset="0"/>
                <a:cs typeface="Times New Roman" panose="02020603050405020304" pitchFamily="18" charset="0"/>
              </a:rPr>
              <a:t>Hold your finger on the square for 10 seconds to measure your stress level</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2800" dirty="0">
                <a:latin typeface="Arial" panose="020B0604020202020204" pitchFamily="34" charset="0"/>
                <a:ea typeface="Calibri" panose="020F0502020204030204" pitchFamily="34" charset="0"/>
                <a:cs typeface="Times New Roman" panose="02020603050405020304" pitchFamily="18" charset="0"/>
              </a:rPr>
              <a:t>Black = Tense ~79</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2800" dirty="0">
                <a:solidFill>
                  <a:srgbClr val="FF0000"/>
                </a:solidFill>
                <a:latin typeface="Arial" panose="020B0604020202020204" pitchFamily="34" charset="0"/>
                <a:ea typeface="Calibri" panose="020F0502020204030204" pitchFamily="34" charset="0"/>
                <a:cs typeface="Times New Roman" panose="02020603050405020304" pitchFamily="18" charset="0"/>
              </a:rPr>
              <a:t>Red = Nervous ~84</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2800" dirty="0">
                <a:solidFill>
                  <a:srgbClr val="00B050"/>
                </a:solidFill>
                <a:latin typeface="Arial" panose="020B0604020202020204" pitchFamily="34" charset="0"/>
                <a:ea typeface="Calibri" panose="020F0502020204030204" pitchFamily="34" charset="0"/>
                <a:cs typeface="Times New Roman" panose="02020603050405020304" pitchFamily="18" charset="0"/>
              </a:rPr>
              <a:t>Green = Calm ~87</a:t>
            </a:r>
            <a:r>
              <a:rPr lang="en-US" sz="28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2800" dirty="0">
                <a:solidFill>
                  <a:srgbClr val="0070C0"/>
                </a:solidFill>
                <a:latin typeface="Arial" panose="020B0604020202020204" pitchFamily="34" charset="0"/>
                <a:ea typeface="Calibri" panose="020F0502020204030204" pitchFamily="34" charset="0"/>
                <a:cs typeface="Times New Roman" panose="02020603050405020304" pitchFamily="18" charset="0"/>
              </a:rPr>
              <a:t>Blue = Relaxed ~91</a:t>
            </a:r>
            <a:r>
              <a:rPr lang="en-US" sz="28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8104475" y="1886238"/>
            <a:ext cx="3422507" cy="2563577"/>
          </a:xfrm>
          <a:prstGeom prst="rect">
            <a:avLst/>
          </a:prstGeom>
        </p:spPr>
      </p:pic>
      <p:sp>
        <p:nvSpPr>
          <p:cNvPr id="6" name="Rectangle 5"/>
          <p:cNvSpPr/>
          <p:nvPr/>
        </p:nvSpPr>
        <p:spPr>
          <a:xfrm>
            <a:off x="3426691" y="1886238"/>
            <a:ext cx="877454" cy="81078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8358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4" descr="MCj0378895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3888" y="4856164"/>
            <a:ext cx="1760537" cy="1844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8675" name="Rectangle 3"/>
          <p:cNvSpPr>
            <a:spLocks noGrp="1" noChangeArrowheads="1"/>
          </p:cNvSpPr>
          <p:nvPr>
            <p:ph idx="1"/>
          </p:nvPr>
        </p:nvSpPr>
        <p:spPr>
          <a:xfrm>
            <a:off x="1524001" y="1295400"/>
            <a:ext cx="6719887" cy="5562600"/>
          </a:xfrm>
        </p:spPr>
        <p:txBody>
          <a:bodyPr rtlCol="0">
            <a:normAutofit/>
          </a:bodyPr>
          <a:lstStyle/>
          <a:p>
            <a:pPr>
              <a:lnSpc>
                <a:spcPct val="80000"/>
              </a:lnSpc>
              <a:defRPr/>
            </a:pPr>
            <a:r>
              <a:rPr lang="en-US" altLang="en-US" b="1" u="sng" dirty="0">
                <a:solidFill>
                  <a:srgbClr val="008080"/>
                </a:solidFill>
              </a:rPr>
              <a:t>Relaxation training</a:t>
            </a:r>
            <a:r>
              <a:rPr lang="en-US" altLang="en-US" dirty="0"/>
              <a:t> – may be key ingredient to other treatments</a:t>
            </a:r>
          </a:p>
          <a:p>
            <a:pPr>
              <a:lnSpc>
                <a:spcPct val="80000"/>
              </a:lnSpc>
              <a:defRPr/>
            </a:pPr>
            <a:endParaRPr lang="en-US" altLang="en-US" sz="1400" dirty="0"/>
          </a:p>
          <a:p>
            <a:pPr lvl="1">
              <a:lnSpc>
                <a:spcPct val="80000"/>
              </a:lnSpc>
              <a:defRPr/>
            </a:pPr>
            <a:r>
              <a:rPr lang="en-US" altLang="en-US" dirty="0"/>
              <a:t>1930s – Progressive muscle relaxation</a:t>
            </a:r>
          </a:p>
          <a:p>
            <a:pPr lvl="3">
              <a:lnSpc>
                <a:spcPct val="80000"/>
              </a:lnSpc>
              <a:defRPr/>
            </a:pPr>
            <a:r>
              <a:rPr lang="en-US" altLang="en-US" sz="2400" dirty="0"/>
              <a:t>Deep breathing</a:t>
            </a:r>
          </a:p>
          <a:p>
            <a:pPr lvl="3">
              <a:lnSpc>
                <a:spcPct val="80000"/>
              </a:lnSpc>
              <a:defRPr/>
            </a:pPr>
            <a:r>
              <a:rPr lang="en-US" altLang="en-US" sz="2400" dirty="0"/>
              <a:t>Muscle tensing &amp; relaxing</a:t>
            </a:r>
          </a:p>
          <a:p>
            <a:pPr lvl="3">
              <a:lnSpc>
                <a:spcPct val="80000"/>
              </a:lnSpc>
              <a:defRPr/>
            </a:pPr>
            <a:r>
              <a:rPr lang="en-US" altLang="en-US" sz="2400" dirty="0"/>
              <a:t>Demonstration</a:t>
            </a:r>
          </a:p>
          <a:p>
            <a:pPr lvl="1">
              <a:lnSpc>
                <a:spcPct val="80000"/>
              </a:lnSpc>
              <a:defRPr/>
            </a:pPr>
            <a:endParaRPr lang="en-US" altLang="en-US" sz="1400" dirty="0"/>
          </a:p>
          <a:p>
            <a:pPr lvl="1">
              <a:lnSpc>
                <a:spcPct val="80000"/>
              </a:lnSpc>
              <a:defRPr/>
            </a:pPr>
            <a:endParaRPr lang="en-US" altLang="en-US" sz="1400" dirty="0"/>
          </a:p>
          <a:p>
            <a:pPr lvl="1">
              <a:lnSpc>
                <a:spcPct val="80000"/>
              </a:lnSpc>
              <a:defRPr/>
            </a:pPr>
            <a:endParaRPr lang="en-US" altLang="en-US" sz="1400" dirty="0"/>
          </a:p>
          <a:p>
            <a:pPr lvl="1">
              <a:lnSpc>
                <a:spcPct val="80000"/>
              </a:lnSpc>
              <a:defRPr/>
            </a:pPr>
            <a:endParaRPr lang="en-US" altLang="en-US" dirty="0"/>
          </a:p>
          <a:p>
            <a:pPr lvl="1">
              <a:lnSpc>
                <a:spcPct val="80000"/>
              </a:lnSpc>
              <a:defRPr/>
            </a:pPr>
            <a:r>
              <a:rPr lang="en-US" altLang="en-US" dirty="0"/>
              <a:t>1970s – Meditative relaxation</a:t>
            </a:r>
          </a:p>
          <a:p>
            <a:pPr lvl="2">
              <a:lnSpc>
                <a:spcPct val="80000"/>
              </a:lnSpc>
              <a:defRPr/>
            </a:pPr>
            <a:r>
              <a:rPr lang="en-US" altLang="en-US" sz="2000" dirty="0"/>
              <a:t>Combines quiet environment with repetitive sound and passive attitude</a:t>
            </a:r>
          </a:p>
          <a:p>
            <a:pPr lvl="2">
              <a:lnSpc>
                <a:spcPct val="80000"/>
              </a:lnSpc>
              <a:defRPr/>
            </a:pPr>
            <a:r>
              <a:rPr lang="en-US" altLang="en-US" sz="2000" dirty="0"/>
              <a:t>Focus on breathing and a mantra or sound (Om)</a:t>
            </a:r>
          </a:p>
          <a:p>
            <a:pPr lvl="2">
              <a:lnSpc>
                <a:spcPct val="80000"/>
              </a:lnSpc>
              <a:defRPr/>
            </a:pPr>
            <a:r>
              <a:rPr lang="en-US" altLang="en-US" sz="2000" dirty="0"/>
              <a:t>Supposed to prevent distracting thoughts</a:t>
            </a:r>
          </a:p>
        </p:txBody>
      </p:sp>
      <p:sp>
        <p:nvSpPr>
          <p:cNvPr id="67588" name="TextBox 2"/>
          <p:cNvSpPr txBox="1">
            <a:spLocks noChangeArrowheads="1"/>
          </p:cNvSpPr>
          <p:nvPr/>
        </p:nvSpPr>
        <p:spPr bwMode="auto">
          <a:xfrm>
            <a:off x="1905000" y="228601"/>
            <a:ext cx="9220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4000">
                <a:latin typeface="Arial" charset="0"/>
              </a:rPr>
              <a:t>Less controversial mental techniques</a:t>
            </a:r>
          </a:p>
        </p:txBody>
      </p:sp>
      <p:sp>
        <p:nvSpPr>
          <p:cNvPr id="2" name="Rounded Rectangle 1"/>
          <p:cNvSpPr/>
          <p:nvPr/>
        </p:nvSpPr>
        <p:spPr>
          <a:xfrm>
            <a:off x="8158018" y="1867695"/>
            <a:ext cx="3535218" cy="2057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PMR is often used as a tool in systematic desensitization to treat anxiety</a:t>
            </a:r>
          </a:p>
          <a:p>
            <a:pPr algn="ctr"/>
            <a:r>
              <a:rPr lang="en-US" sz="2000" dirty="0"/>
              <a:t>Ex: fear of flying</a:t>
            </a:r>
          </a:p>
        </p:txBody>
      </p:sp>
      <p:sp>
        <p:nvSpPr>
          <p:cNvPr id="3" name="Rectangle 2"/>
          <p:cNvSpPr/>
          <p:nvPr/>
        </p:nvSpPr>
        <p:spPr>
          <a:xfrm>
            <a:off x="2483644" y="3962401"/>
            <a:ext cx="4800600" cy="1015663"/>
          </a:xfrm>
          <a:prstGeom prst="rect">
            <a:avLst/>
          </a:prstGeom>
        </p:spPr>
        <p:txBody>
          <a:bodyPr wrap="square">
            <a:spAutoFit/>
          </a:bodyPr>
          <a:lstStyle/>
          <a:p>
            <a:r>
              <a:rPr lang="en-US" sz="1400" dirty="0">
                <a:hlinkClick r:id="rId4"/>
              </a:rPr>
              <a:t>http://prtl.uhcl.edu/portal/page/portal/COS/Self_Help_and_Handouts/Files_and_Documents/Progressive%20Muscle%20Relaxation.pdf</a:t>
            </a:r>
            <a:endParaRPr lang="en-US" sz="1400" dirty="0"/>
          </a:p>
          <a:p>
            <a:endParaRPr lang="en-US" dirty="0"/>
          </a:p>
        </p:txBody>
      </p:sp>
    </p:spTree>
    <p:extLst>
      <p:ext uri="{BB962C8B-B14F-4D97-AF65-F5344CB8AC3E}">
        <p14:creationId xmlns:p14="http://schemas.microsoft.com/office/powerpoint/2010/main" val="250673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10" end="1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11" end="1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12" end="1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5">
                                            <p:txEl>
                                              <p:pRg st="13" end="1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75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rotWithShape="1">
          <a:blip r:embed="rId2"/>
          <a:srcRect l="27916" t="24086" r="45403" b="6296"/>
          <a:stretch/>
        </p:blipFill>
        <p:spPr>
          <a:xfrm>
            <a:off x="5638800" y="0"/>
            <a:ext cx="4724400" cy="6934200"/>
          </a:xfrm>
          <a:prstGeom prst="rect">
            <a:avLst/>
          </a:prstGeom>
        </p:spPr>
      </p:pic>
      <p:sp>
        <p:nvSpPr>
          <p:cNvPr id="5" name="Rectangle 4"/>
          <p:cNvSpPr/>
          <p:nvPr/>
        </p:nvSpPr>
        <p:spPr>
          <a:xfrm>
            <a:off x="1676400" y="1600201"/>
            <a:ext cx="3581400" cy="217090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000" dirty="0"/>
              <a:t>My friend posted this on fb – shows a real-life example of using a religious mantra to focus attention to cope with an overwhelming stressor</a:t>
            </a:r>
          </a:p>
        </p:txBody>
      </p:sp>
    </p:spTree>
    <p:extLst>
      <p:ext uri="{BB962C8B-B14F-4D97-AF65-F5344CB8AC3E}">
        <p14:creationId xmlns:p14="http://schemas.microsoft.com/office/powerpoint/2010/main" val="1953814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2057401" y="381000"/>
            <a:ext cx="8183563" cy="762000"/>
          </a:xfrm>
        </p:spPr>
        <p:txBody>
          <a:bodyPr/>
          <a:lstStyle/>
          <a:p>
            <a:pPr eaLnBrk="1" hangingPunct="1"/>
            <a:r>
              <a:rPr lang="en-US" altLang="en-US"/>
              <a:t>Relaxation Training</a:t>
            </a:r>
          </a:p>
        </p:txBody>
      </p:sp>
      <p:sp>
        <p:nvSpPr>
          <p:cNvPr id="69635" name="Rectangle 3"/>
          <p:cNvSpPr>
            <a:spLocks noGrp="1" noChangeArrowheads="1"/>
          </p:cNvSpPr>
          <p:nvPr>
            <p:ph idx="1"/>
          </p:nvPr>
        </p:nvSpPr>
        <p:spPr>
          <a:xfrm>
            <a:off x="1935163" y="1371600"/>
            <a:ext cx="8305800" cy="4953000"/>
          </a:xfrm>
        </p:spPr>
        <p:txBody>
          <a:bodyPr>
            <a:normAutofit/>
          </a:bodyPr>
          <a:lstStyle/>
          <a:p>
            <a:pPr eaLnBrk="1" hangingPunct="1"/>
            <a:r>
              <a:rPr lang="en-US" altLang="en-US" sz="3200" dirty="0"/>
              <a:t>Evidence:</a:t>
            </a:r>
          </a:p>
          <a:p>
            <a:pPr lvl="1" eaLnBrk="1" hangingPunct="1"/>
            <a:r>
              <a:rPr lang="en-US" altLang="en-US" sz="2800" dirty="0"/>
              <a:t>Research shows it’s more beneficial than a placebo for treating stress</a:t>
            </a:r>
          </a:p>
          <a:p>
            <a:pPr lvl="2" eaLnBrk="1" hangingPunct="1"/>
            <a:r>
              <a:rPr lang="en-US" altLang="en-US" sz="2400" dirty="0"/>
              <a:t>Studied in many populations: adults, college students, children</a:t>
            </a:r>
          </a:p>
          <a:p>
            <a:pPr lvl="2" eaLnBrk="1" hangingPunct="1"/>
            <a:endParaRPr lang="en-US" altLang="en-US" sz="2400" dirty="0"/>
          </a:p>
          <a:p>
            <a:pPr lvl="1" eaLnBrk="1" hangingPunct="1"/>
            <a:r>
              <a:rPr lang="en-US" altLang="en-US" sz="2800" dirty="0"/>
              <a:t>Often used as part of other interventions</a:t>
            </a:r>
          </a:p>
          <a:p>
            <a:pPr lvl="1" eaLnBrk="1" hangingPunct="1"/>
            <a:endParaRPr lang="en-US" altLang="en-US" sz="1400" dirty="0"/>
          </a:p>
          <a:p>
            <a:pPr lvl="1" eaLnBrk="1" hangingPunct="1"/>
            <a:r>
              <a:rPr lang="en-US" altLang="en-US" sz="2800" dirty="0"/>
              <a:t>May work through stress reduction, enhanced perception of control &amp; reduced muscle tension</a:t>
            </a:r>
          </a:p>
        </p:txBody>
      </p:sp>
    </p:spTree>
    <p:extLst>
      <p:ext uri="{BB962C8B-B14F-4D97-AF65-F5344CB8AC3E}">
        <p14:creationId xmlns:p14="http://schemas.microsoft.com/office/powerpoint/2010/main" val="15615691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2153D-80A2-4004-A5D6-655EB0712DBC}"/>
              </a:ext>
            </a:extLst>
          </p:cNvPr>
          <p:cNvSpPr>
            <a:spLocks noGrp="1"/>
          </p:cNvSpPr>
          <p:nvPr>
            <p:ph type="title"/>
          </p:nvPr>
        </p:nvSpPr>
        <p:spPr>
          <a:xfrm>
            <a:off x="838200" y="365125"/>
            <a:ext cx="11029950" cy="1325563"/>
          </a:xfrm>
        </p:spPr>
        <p:txBody>
          <a:bodyPr/>
          <a:lstStyle/>
          <a:p>
            <a:r>
              <a:rPr lang="en-US" dirty="0"/>
              <a:t>Systematic Desensitization &amp; Exposure Therapy</a:t>
            </a:r>
          </a:p>
        </p:txBody>
      </p:sp>
      <p:sp>
        <p:nvSpPr>
          <p:cNvPr id="3" name="Content Placeholder 2">
            <a:extLst>
              <a:ext uri="{FF2B5EF4-FFF2-40B4-BE49-F238E27FC236}">
                <a16:creationId xmlns:a16="http://schemas.microsoft.com/office/drawing/2014/main" id="{2319C269-E5EC-41B3-BFF7-2A5C37AD6E01}"/>
              </a:ext>
            </a:extLst>
          </p:cNvPr>
          <p:cNvSpPr>
            <a:spLocks noGrp="1"/>
          </p:cNvSpPr>
          <p:nvPr>
            <p:ph idx="1"/>
          </p:nvPr>
        </p:nvSpPr>
        <p:spPr/>
        <p:txBody>
          <a:bodyPr/>
          <a:lstStyle/>
          <a:p>
            <a:r>
              <a:rPr lang="en-US" dirty="0"/>
              <a:t>A treatment for phobias, &amp; PTSD in which patients learn to approach sources of anxiety-provoking stimuli progressively</a:t>
            </a:r>
          </a:p>
          <a:p>
            <a:pPr lvl="1"/>
            <a:r>
              <a:rPr lang="en-US" dirty="0"/>
              <a:t>Construct an </a:t>
            </a:r>
            <a:r>
              <a:rPr lang="en-US" b="1" dirty="0"/>
              <a:t>anxiety hierarchy </a:t>
            </a:r>
            <a:r>
              <a:rPr lang="en-US" dirty="0"/>
              <a:t>of increasing  </a:t>
            </a:r>
          </a:p>
          <a:p>
            <a:pPr marL="457200" lvl="1" indent="0">
              <a:buNone/>
            </a:pPr>
            <a:r>
              <a:rPr lang="en-US" dirty="0"/>
              <a:t>proximity to the stimulus</a:t>
            </a:r>
          </a:p>
          <a:p>
            <a:pPr lvl="1"/>
            <a:r>
              <a:rPr lang="en-US" dirty="0"/>
              <a:t>Patients learn relaxation techniques to use while </a:t>
            </a:r>
          </a:p>
          <a:p>
            <a:pPr marL="457200" lvl="1" indent="0">
              <a:buNone/>
            </a:pPr>
            <a:r>
              <a:rPr lang="en-US" dirty="0"/>
              <a:t>increasing exposure to the stimulus</a:t>
            </a:r>
          </a:p>
          <a:p>
            <a:pPr lvl="1"/>
            <a:r>
              <a:rPr lang="en-US" dirty="0"/>
              <a:t>Goal is to learn to cope with the fear &amp; stress</a:t>
            </a:r>
          </a:p>
          <a:p>
            <a:pPr marL="457200" lvl="1" indent="0">
              <a:buNone/>
            </a:pPr>
            <a:r>
              <a:rPr lang="en-US" dirty="0"/>
              <a:t>of the stimulus</a:t>
            </a:r>
          </a:p>
          <a:p>
            <a:endParaRPr lang="en-US" dirty="0"/>
          </a:p>
        </p:txBody>
      </p:sp>
      <p:sp>
        <p:nvSpPr>
          <p:cNvPr id="4" name="Rectangle 3">
            <a:extLst>
              <a:ext uri="{FF2B5EF4-FFF2-40B4-BE49-F238E27FC236}">
                <a16:creationId xmlns:a16="http://schemas.microsoft.com/office/drawing/2014/main" id="{757CEBD9-5697-42C4-B371-23C3218F5593}"/>
              </a:ext>
            </a:extLst>
          </p:cNvPr>
          <p:cNvSpPr/>
          <p:nvPr/>
        </p:nvSpPr>
        <p:spPr>
          <a:xfrm>
            <a:off x="670646" y="6263759"/>
            <a:ext cx="4926157" cy="369332"/>
          </a:xfrm>
          <a:prstGeom prst="rect">
            <a:avLst/>
          </a:prstGeom>
        </p:spPr>
        <p:txBody>
          <a:bodyPr wrap="none">
            <a:spAutoFit/>
          </a:bodyPr>
          <a:lstStyle/>
          <a:p>
            <a:r>
              <a:rPr lang="en-US" dirty="0">
                <a:hlinkClick r:id="rId2"/>
              </a:rPr>
              <a:t>https://www.youtube.com/watch?v=Z56PE8SpFR8</a:t>
            </a:r>
            <a:endParaRPr lang="en-US" dirty="0"/>
          </a:p>
        </p:txBody>
      </p:sp>
      <p:pic>
        <p:nvPicPr>
          <p:cNvPr id="1026" name="Picture 2" descr="Image result for systematic desensitization hierarchy">
            <a:extLst>
              <a:ext uri="{FF2B5EF4-FFF2-40B4-BE49-F238E27FC236}">
                <a16:creationId xmlns:a16="http://schemas.microsoft.com/office/drawing/2014/main" id="{E8DB63B4-9118-4F03-8F2B-4BBB2FB363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8150" y="2928925"/>
            <a:ext cx="4133850" cy="338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92840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981200" y="-152400"/>
            <a:ext cx="8229600" cy="1143000"/>
          </a:xfrm>
        </p:spPr>
        <p:txBody>
          <a:bodyPr/>
          <a:lstStyle/>
          <a:p>
            <a:pPr eaLnBrk="1" hangingPunct="1"/>
            <a:r>
              <a:rPr lang="en-US" altLang="en-US"/>
              <a:t>Personality &amp; Health</a:t>
            </a:r>
          </a:p>
        </p:txBody>
      </p:sp>
      <p:sp>
        <p:nvSpPr>
          <p:cNvPr id="47107" name="Content Placeholder 2"/>
          <p:cNvSpPr>
            <a:spLocks noGrp="1"/>
          </p:cNvSpPr>
          <p:nvPr>
            <p:ph idx="1"/>
          </p:nvPr>
        </p:nvSpPr>
        <p:spPr>
          <a:xfrm>
            <a:off x="498764" y="1512887"/>
            <a:ext cx="5736936" cy="4525963"/>
          </a:xfrm>
        </p:spPr>
        <p:txBody>
          <a:bodyPr/>
          <a:lstStyle/>
          <a:p>
            <a:pPr eaLnBrk="1" hangingPunct="1"/>
            <a:r>
              <a:rPr lang="en-US" altLang="en-US" sz="2800" dirty="0"/>
              <a:t>Personality is defined by it’s </a:t>
            </a:r>
            <a:r>
              <a:rPr lang="en-US" altLang="en-US" sz="2800" u="sng" dirty="0"/>
              <a:t>stability</a:t>
            </a:r>
          </a:p>
          <a:p>
            <a:pPr eaLnBrk="1" hangingPunct="1"/>
            <a:r>
              <a:rPr lang="en-US" altLang="en-US" sz="2800" dirty="0"/>
              <a:t>Can you change your personality?</a:t>
            </a:r>
          </a:p>
          <a:p>
            <a:pPr lvl="1" eaLnBrk="1" hangingPunct="1"/>
            <a:r>
              <a:rPr lang="en-US" altLang="en-US" sz="2400" dirty="0"/>
              <a:t>Ex: pessimism, hostility</a:t>
            </a:r>
          </a:p>
        </p:txBody>
      </p:sp>
      <p:pic>
        <p:nvPicPr>
          <p:cNvPr id="16390" name="Picture 6" descr="https://encrypted-tbn0.gstatic.com/images?q=tbn:ANd9GcSsnHcFhDwl1b32b350D4YI-njWSBG5vO7sFbzFvlRLn5GUg1u6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8273" y="4191000"/>
            <a:ext cx="246697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ounded Rectangle 2"/>
          <p:cNvSpPr/>
          <p:nvPr/>
        </p:nvSpPr>
        <p:spPr>
          <a:xfrm>
            <a:off x="2031786" y="3775869"/>
            <a:ext cx="4724400" cy="26781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i="1" dirty="0"/>
              <a:t>“If you want to be somebody else, change your mind”</a:t>
            </a:r>
          </a:p>
          <a:p>
            <a:pPr algn="ctr">
              <a:defRPr/>
            </a:pPr>
            <a:r>
              <a:rPr lang="en-US" sz="2400" dirty="0"/>
              <a:t>        -Sister Hazel song from ‘00</a:t>
            </a:r>
          </a:p>
          <a:p>
            <a:pPr algn="ctr">
              <a:defRPr/>
            </a:pPr>
            <a:endParaRPr lang="en-US" sz="2400" dirty="0"/>
          </a:p>
          <a:p>
            <a:pPr algn="ctr">
              <a:defRPr/>
            </a:pPr>
            <a:r>
              <a:rPr lang="en-US" sz="2400" dirty="0"/>
              <a:t> </a:t>
            </a:r>
            <a:r>
              <a:rPr lang="en-US" sz="2800" dirty="0">
                <a:solidFill>
                  <a:srgbClr val="FFFF00"/>
                </a:solidFill>
              </a:rPr>
              <a:t>But how? Through coping, support &amp; therapy</a:t>
            </a:r>
          </a:p>
        </p:txBody>
      </p:sp>
      <p:pic>
        <p:nvPicPr>
          <p:cNvPr id="1026" name="Picture 2" descr="Image may contain: 4 people, people smiling, people sitting and child"/>
          <p:cNvPicPr>
            <a:picLocks noChangeAspect="1" noChangeArrowheads="1"/>
          </p:cNvPicPr>
          <p:nvPr/>
        </p:nvPicPr>
        <p:blipFill rotWithShape="1">
          <a:blip r:embed="rId4">
            <a:extLst>
              <a:ext uri="{28A0092B-C50C-407E-A947-70E740481C1C}">
                <a14:useLocalDpi xmlns:a14="http://schemas.microsoft.com/office/drawing/2010/main" val="0"/>
              </a:ext>
            </a:extLst>
          </a:blip>
          <a:srcRect l="50799" b="56163"/>
          <a:stretch/>
        </p:blipFill>
        <p:spPr bwMode="auto">
          <a:xfrm>
            <a:off x="7360687" y="1328956"/>
            <a:ext cx="2832528" cy="25236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9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637309" y="-101600"/>
            <a:ext cx="10811164" cy="1143000"/>
          </a:xfrm>
        </p:spPr>
        <p:txBody>
          <a:bodyPr>
            <a:normAutofit/>
          </a:bodyPr>
          <a:lstStyle/>
          <a:p>
            <a:pPr eaLnBrk="1" hangingPunct="1"/>
            <a:r>
              <a:rPr lang="en-US" altLang="en-US" dirty="0"/>
              <a:t>Multiple Psych Perspectives </a:t>
            </a:r>
          </a:p>
        </p:txBody>
      </p:sp>
      <p:sp>
        <p:nvSpPr>
          <p:cNvPr id="3" name="Content Placeholder 2"/>
          <p:cNvSpPr>
            <a:spLocks noGrp="1"/>
          </p:cNvSpPr>
          <p:nvPr>
            <p:ph idx="1"/>
          </p:nvPr>
        </p:nvSpPr>
        <p:spPr>
          <a:xfrm>
            <a:off x="1676400" y="1270000"/>
            <a:ext cx="7010400" cy="5130800"/>
          </a:xfrm>
        </p:spPr>
        <p:txBody>
          <a:bodyPr rtlCol="0">
            <a:normAutofit fontScale="92500" lnSpcReduction="10000"/>
          </a:bodyPr>
          <a:lstStyle/>
          <a:p>
            <a:pPr>
              <a:defRPr/>
            </a:pPr>
            <a:r>
              <a:rPr lang="en-US" dirty="0">
                <a:solidFill>
                  <a:srgbClr val="C00000"/>
                </a:solidFill>
              </a:rPr>
              <a:t>1</a:t>
            </a:r>
            <a:r>
              <a:rPr lang="en-US" baseline="30000" dirty="0">
                <a:solidFill>
                  <a:srgbClr val="C00000"/>
                </a:solidFill>
              </a:rPr>
              <a:t>st</a:t>
            </a:r>
            <a:r>
              <a:rPr lang="en-US" dirty="0">
                <a:solidFill>
                  <a:srgbClr val="C00000"/>
                </a:solidFill>
              </a:rPr>
              <a:t> Wave – Psychoanalytic</a:t>
            </a:r>
          </a:p>
          <a:p>
            <a:pPr lvl="1">
              <a:defRPr/>
            </a:pPr>
            <a:r>
              <a:rPr lang="en-US" dirty="0"/>
              <a:t>Need to discover &amp; address the deep, </a:t>
            </a:r>
          </a:p>
          <a:p>
            <a:pPr marL="457200" lvl="1" indent="0">
              <a:buNone/>
              <a:defRPr/>
            </a:pPr>
            <a:r>
              <a:rPr lang="en-US" dirty="0"/>
              <a:t>     root causes of your problems</a:t>
            </a:r>
          </a:p>
          <a:p>
            <a:pPr marL="457200" lvl="1" indent="0">
              <a:buNone/>
              <a:defRPr/>
            </a:pPr>
            <a:endParaRPr lang="en-US" dirty="0"/>
          </a:p>
          <a:p>
            <a:pPr>
              <a:defRPr/>
            </a:pPr>
            <a:r>
              <a:rPr lang="en-US" dirty="0">
                <a:solidFill>
                  <a:srgbClr val="C00000"/>
                </a:solidFill>
              </a:rPr>
              <a:t>2</a:t>
            </a:r>
            <a:r>
              <a:rPr lang="en-US" baseline="30000" dirty="0">
                <a:solidFill>
                  <a:srgbClr val="C00000"/>
                </a:solidFill>
              </a:rPr>
              <a:t>nd</a:t>
            </a:r>
            <a:r>
              <a:rPr lang="en-US" dirty="0">
                <a:solidFill>
                  <a:srgbClr val="C00000"/>
                </a:solidFill>
              </a:rPr>
              <a:t> Wave – Cognitive Behavioral Therapy</a:t>
            </a:r>
          </a:p>
          <a:p>
            <a:pPr lvl="1">
              <a:defRPr/>
            </a:pPr>
            <a:r>
              <a:rPr lang="en-US" dirty="0"/>
              <a:t>Your thoughts &amp; behavior are problematic, so let’s practice </a:t>
            </a:r>
            <a:r>
              <a:rPr lang="en-US" u="sng" dirty="0"/>
              <a:t>changing</a:t>
            </a:r>
            <a:r>
              <a:rPr lang="en-US" dirty="0"/>
              <a:t> them</a:t>
            </a:r>
          </a:p>
          <a:p>
            <a:pPr lvl="1">
              <a:defRPr/>
            </a:pPr>
            <a:r>
              <a:rPr lang="en-US" dirty="0"/>
              <a:t>Use relaxation techniques to gain control</a:t>
            </a:r>
          </a:p>
          <a:p>
            <a:pPr lvl="1">
              <a:defRPr/>
            </a:pPr>
            <a:endParaRPr lang="en-US" dirty="0"/>
          </a:p>
          <a:p>
            <a:pPr>
              <a:defRPr/>
            </a:pPr>
            <a:r>
              <a:rPr lang="en-US" dirty="0">
                <a:solidFill>
                  <a:srgbClr val="C00000"/>
                </a:solidFill>
              </a:rPr>
              <a:t>3</a:t>
            </a:r>
            <a:r>
              <a:rPr lang="en-US" baseline="30000" dirty="0">
                <a:solidFill>
                  <a:srgbClr val="C00000"/>
                </a:solidFill>
              </a:rPr>
              <a:t>rd</a:t>
            </a:r>
            <a:r>
              <a:rPr lang="en-US" dirty="0">
                <a:solidFill>
                  <a:srgbClr val="C00000"/>
                </a:solidFill>
              </a:rPr>
              <a:t> Wave – Acceptance Therapy</a:t>
            </a:r>
          </a:p>
          <a:p>
            <a:pPr lvl="1">
              <a:defRPr/>
            </a:pPr>
            <a:r>
              <a:rPr lang="en-US" dirty="0"/>
              <a:t>We all have negative thoughts. The problem is paying too much attention to them</a:t>
            </a:r>
          </a:p>
          <a:p>
            <a:pPr lvl="1">
              <a:defRPr/>
            </a:pPr>
            <a:r>
              <a:rPr lang="en-US" dirty="0"/>
              <a:t>Use mindfulness &amp; other techniques to </a:t>
            </a:r>
            <a:r>
              <a:rPr lang="en-US" u="sng" dirty="0"/>
              <a:t>control attention</a:t>
            </a:r>
          </a:p>
          <a:p>
            <a:pPr lvl="1">
              <a:defRPr/>
            </a:pPr>
            <a:endParaRPr lang="en-US" dirty="0"/>
          </a:p>
        </p:txBody>
      </p:sp>
      <p:pic>
        <p:nvPicPr>
          <p:cNvPr id="70660" name="Picture 2" descr="http://faculty.knox.edu/fmcandre/freudoh.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8200" y="914400"/>
            <a:ext cx="2209800" cy="2368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ounded Rectangle 1"/>
          <p:cNvSpPr/>
          <p:nvPr/>
        </p:nvSpPr>
        <p:spPr>
          <a:xfrm>
            <a:off x="8608219" y="3579541"/>
            <a:ext cx="1909762" cy="3049859"/>
          </a:xfrm>
          <a:prstGeom prst="round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en-US" dirty="0"/>
              <a:t>You don’t have to know these distinctions for the exam – I’m trying to give context to these different techniques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981200" y="0"/>
            <a:ext cx="7467600" cy="990600"/>
          </a:xfrm>
        </p:spPr>
        <p:txBody>
          <a:bodyPr rtlCol="0">
            <a:normAutofit fontScale="90000"/>
          </a:bodyPr>
          <a:lstStyle/>
          <a:p>
            <a:pPr>
              <a:defRPr/>
            </a:pPr>
            <a:r>
              <a:rPr lang="en-US" dirty="0"/>
              <a:t>2</a:t>
            </a:r>
            <a:r>
              <a:rPr lang="en-US" baseline="30000" dirty="0"/>
              <a:t>nd</a:t>
            </a:r>
            <a:r>
              <a:rPr lang="en-US" dirty="0"/>
              <a:t> Wave: Problematic  Thoughts</a:t>
            </a:r>
          </a:p>
        </p:txBody>
      </p:sp>
      <p:sp>
        <p:nvSpPr>
          <p:cNvPr id="62467" name="Rectangle 3"/>
          <p:cNvSpPr>
            <a:spLocks noGrp="1" noChangeArrowheads="1"/>
          </p:cNvSpPr>
          <p:nvPr>
            <p:ph idx="1"/>
          </p:nvPr>
        </p:nvSpPr>
        <p:spPr>
          <a:xfrm>
            <a:off x="1524000" y="1066800"/>
            <a:ext cx="9144000" cy="5410200"/>
          </a:xfrm>
        </p:spPr>
        <p:txBody>
          <a:bodyPr rtlCol="0">
            <a:normAutofit/>
          </a:bodyPr>
          <a:lstStyle/>
          <a:p>
            <a:pPr lvl="1">
              <a:lnSpc>
                <a:spcPct val="90000"/>
              </a:lnSpc>
              <a:defRPr/>
            </a:pPr>
            <a:endParaRPr lang="en-US" sz="600" dirty="0">
              <a:sym typeface="Wingdings" pitchFamily="2" charset="2"/>
            </a:endParaRPr>
          </a:p>
          <a:p>
            <a:pPr lvl="1">
              <a:lnSpc>
                <a:spcPct val="90000"/>
              </a:lnSpc>
              <a:defRPr/>
            </a:pPr>
            <a:endParaRPr lang="en-US" sz="600" dirty="0">
              <a:sym typeface="Wingdings" pitchFamily="2" charset="2"/>
            </a:endParaRPr>
          </a:p>
          <a:p>
            <a:pPr>
              <a:lnSpc>
                <a:spcPct val="90000"/>
              </a:lnSpc>
              <a:defRPr/>
            </a:pPr>
            <a:r>
              <a:rPr lang="en-US" dirty="0">
                <a:solidFill>
                  <a:schemeClr val="accent1">
                    <a:lumMod val="50000"/>
                  </a:schemeClr>
                </a:solidFill>
                <a:sym typeface="Wingdings" pitchFamily="2" charset="2"/>
              </a:rPr>
              <a:t>Cognitive Factors</a:t>
            </a:r>
          </a:p>
          <a:p>
            <a:pPr lvl="1">
              <a:lnSpc>
                <a:spcPct val="90000"/>
              </a:lnSpc>
              <a:defRPr/>
            </a:pPr>
            <a:endParaRPr lang="en-US" sz="900" u="sng" dirty="0"/>
          </a:p>
          <a:p>
            <a:pPr lvl="1">
              <a:lnSpc>
                <a:spcPct val="90000"/>
              </a:lnSpc>
              <a:defRPr/>
            </a:pPr>
            <a:r>
              <a:rPr lang="en-US" u="sng" dirty="0">
                <a:solidFill>
                  <a:srgbClr val="C00000"/>
                </a:solidFill>
              </a:rPr>
              <a:t>“Cognitive triad”</a:t>
            </a:r>
            <a:r>
              <a:rPr lang="en-US" dirty="0">
                <a:solidFill>
                  <a:srgbClr val="C00000"/>
                </a:solidFill>
              </a:rPr>
              <a:t> </a:t>
            </a:r>
            <a:r>
              <a:rPr lang="en-US" dirty="0"/>
              <a:t>(Beck)</a:t>
            </a:r>
            <a:r>
              <a:rPr lang="en-US" dirty="0">
                <a:sym typeface="Wingdings" pitchFamily="2" charset="2"/>
              </a:rPr>
              <a:t> </a:t>
            </a:r>
            <a:r>
              <a:rPr lang="en-US" dirty="0"/>
              <a:t>Errors in logic</a:t>
            </a:r>
          </a:p>
          <a:p>
            <a:pPr lvl="2">
              <a:lnSpc>
                <a:spcPct val="90000"/>
              </a:lnSpc>
              <a:defRPr/>
            </a:pPr>
            <a:r>
              <a:rPr lang="en-US" dirty="0">
                <a:sym typeface="Wingdings" pitchFamily="2" charset="2"/>
              </a:rPr>
              <a:t>Blame self excessively	</a:t>
            </a:r>
            <a:r>
              <a:rPr lang="en-US" dirty="0">
                <a:solidFill>
                  <a:schemeClr val="accent1">
                    <a:lumMod val="50000"/>
                  </a:schemeClr>
                </a:solidFill>
                <a:sym typeface="Wingdings" pitchFamily="2" charset="2"/>
              </a:rPr>
              <a:t>      I’m a loser</a:t>
            </a:r>
          </a:p>
          <a:p>
            <a:pPr lvl="2">
              <a:lnSpc>
                <a:spcPct val="90000"/>
              </a:lnSpc>
              <a:defRPr/>
            </a:pPr>
            <a:r>
              <a:rPr lang="en-US" dirty="0">
                <a:sym typeface="Wingdings" pitchFamily="2" charset="2"/>
              </a:rPr>
              <a:t>See situations as hopeless       </a:t>
            </a:r>
            <a:r>
              <a:rPr lang="en-US" dirty="0">
                <a:solidFill>
                  <a:schemeClr val="accent1">
                    <a:lumMod val="50000"/>
                  </a:schemeClr>
                </a:solidFill>
                <a:sym typeface="Wingdings" pitchFamily="2" charset="2"/>
              </a:rPr>
              <a:t>The world is unfair</a:t>
            </a:r>
          </a:p>
          <a:p>
            <a:pPr lvl="2">
              <a:lnSpc>
                <a:spcPct val="90000"/>
              </a:lnSpc>
              <a:defRPr/>
            </a:pPr>
            <a:r>
              <a:rPr lang="en-US" dirty="0">
                <a:sym typeface="Wingdings" pitchFamily="2" charset="2"/>
              </a:rPr>
              <a:t>Perceive the future as bleak     </a:t>
            </a:r>
            <a:r>
              <a:rPr lang="en-US" dirty="0">
                <a:solidFill>
                  <a:schemeClr val="accent1">
                    <a:lumMod val="50000"/>
                  </a:schemeClr>
                </a:solidFill>
                <a:sym typeface="Wingdings" pitchFamily="2" charset="2"/>
              </a:rPr>
              <a:t>The future is hopeless</a:t>
            </a:r>
          </a:p>
          <a:p>
            <a:pPr lvl="1">
              <a:lnSpc>
                <a:spcPct val="90000"/>
              </a:lnSpc>
              <a:defRPr/>
            </a:pPr>
            <a:endParaRPr lang="en-US" sz="1000" u="sng" dirty="0">
              <a:sym typeface="Wingdings" pitchFamily="2" charset="2"/>
            </a:endParaRPr>
          </a:p>
          <a:p>
            <a:pPr lvl="1">
              <a:lnSpc>
                <a:spcPct val="90000"/>
              </a:lnSpc>
              <a:defRPr/>
            </a:pPr>
            <a:r>
              <a:rPr lang="en-US" u="sng" dirty="0">
                <a:solidFill>
                  <a:srgbClr val="C00000"/>
                </a:solidFill>
                <a:sym typeface="Wingdings" pitchFamily="2" charset="2"/>
              </a:rPr>
              <a:t>“Learned Helplessness”</a:t>
            </a:r>
            <a:r>
              <a:rPr lang="en-US" dirty="0">
                <a:solidFill>
                  <a:srgbClr val="C00000"/>
                </a:solidFill>
                <a:sym typeface="Wingdings" pitchFamily="2" charset="2"/>
              </a:rPr>
              <a:t> </a:t>
            </a:r>
            <a:r>
              <a:rPr lang="en-US" dirty="0">
                <a:sym typeface="Wingdings" pitchFamily="2" charset="2"/>
              </a:rPr>
              <a:t>(Seligman)</a:t>
            </a:r>
          </a:p>
          <a:p>
            <a:pPr lvl="2">
              <a:lnSpc>
                <a:spcPct val="90000"/>
              </a:lnSpc>
              <a:buFont typeface="Arial" panose="020B0604020202020204" pitchFamily="34" charset="0"/>
              <a:buChar char="–"/>
              <a:defRPr/>
            </a:pPr>
            <a:r>
              <a:rPr lang="en-US" dirty="0">
                <a:sym typeface="Wingdings" pitchFamily="2" charset="2"/>
              </a:rPr>
              <a:t>remember the study with groups of dogs being shocked?</a:t>
            </a:r>
          </a:p>
          <a:p>
            <a:pPr lvl="2">
              <a:lnSpc>
                <a:spcPct val="90000"/>
              </a:lnSpc>
              <a:buFont typeface="Arial" panose="020B0604020202020204" pitchFamily="34" charset="0"/>
              <a:buChar char="–"/>
              <a:defRPr/>
            </a:pPr>
            <a:endParaRPr lang="en-US" dirty="0">
              <a:sym typeface="Wingdings" pitchFamily="2" charset="2"/>
            </a:endParaRPr>
          </a:p>
          <a:p>
            <a:pPr lvl="1">
              <a:lnSpc>
                <a:spcPct val="90000"/>
              </a:lnSpc>
              <a:defRPr/>
            </a:pPr>
            <a:r>
              <a:rPr lang="en-US" u="sng" dirty="0">
                <a:solidFill>
                  <a:srgbClr val="C00000"/>
                </a:solidFill>
                <a:sym typeface="Wingdings" pitchFamily="2" charset="2"/>
              </a:rPr>
              <a:t>“Rumination” </a:t>
            </a:r>
            <a:r>
              <a:rPr lang="en-US" dirty="0">
                <a:sym typeface="Wingdings" pitchFamily="2" charset="2"/>
              </a:rPr>
              <a:t>(Nolen-</a:t>
            </a:r>
            <a:r>
              <a:rPr lang="en-US" dirty="0" err="1">
                <a:sym typeface="Wingdings" pitchFamily="2" charset="2"/>
              </a:rPr>
              <a:t>Hoeksema</a:t>
            </a:r>
            <a:r>
              <a:rPr lang="en-US" dirty="0">
                <a:sym typeface="Wingdings" pitchFamily="2" charset="2"/>
              </a:rPr>
              <a:t>) </a:t>
            </a:r>
          </a:p>
          <a:p>
            <a:pPr lvl="2">
              <a:lnSpc>
                <a:spcPct val="90000"/>
              </a:lnSpc>
              <a:buFont typeface="Arial" panose="020B0604020202020204" pitchFamily="34" charset="0"/>
              <a:buChar char="–"/>
              <a:defRPr/>
            </a:pPr>
            <a:r>
              <a:rPr lang="en-US" dirty="0">
                <a:sym typeface="Wingdings" pitchFamily="2" charset="2"/>
              </a:rPr>
              <a:t>Brooding over problems</a:t>
            </a:r>
          </a:p>
          <a:p>
            <a:pPr lvl="2">
              <a:lnSpc>
                <a:spcPct val="90000"/>
              </a:lnSpc>
              <a:buFont typeface="Arial" panose="020B0604020202020204" pitchFamily="34" charset="0"/>
              <a:buChar char="–"/>
              <a:defRPr/>
            </a:pPr>
            <a:r>
              <a:rPr lang="en-US" dirty="0">
                <a:sym typeface="Wingdings" pitchFamily="2" charset="2"/>
              </a:rPr>
              <a:t>Obsessive, intrusive thoughts</a:t>
            </a:r>
          </a:p>
          <a:p>
            <a:pPr lvl="1">
              <a:lnSpc>
                <a:spcPct val="90000"/>
              </a:lnSpc>
              <a:defRPr/>
            </a:pPr>
            <a:endParaRPr lang="en-US" sz="400" dirty="0"/>
          </a:p>
        </p:txBody>
      </p:sp>
    </p:spTree>
    <p:extLst>
      <p:ext uri="{BB962C8B-B14F-4D97-AF65-F5344CB8AC3E}">
        <p14:creationId xmlns:p14="http://schemas.microsoft.com/office/powerpoint/2010/main" val="3555210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1981200" y="457200"/>
            <a:ext cx="8229600" cy="762000"/>
          </a:xfrm>
        </p:spPr>
        <p:txBody>
          <a:bodyPr/>
          <a:lstStyle/>
          <a:p>
            <a:pPr eaLnBrk="1" hangingPunct="1"/>
            <a:r>
              <a:rPr lang="en-US" altLang="en-US"/>
              <a:t>How to change?</a:t>
            </a:r>
          </a:p>
        </p:txBody>
      </p:sp>
      <p:sp>
        <p:nvSpPr>
          <p:cNvPr id="205827" name="Rectangle 3"/>
          <p:cNvSpPr>
            <a:spLocks noGrp="1" noChangeArrowheads="1"/>
          </p:cNvSpPr>
          <p:nvPr>
            <p:ph type="body" idx="1"/>
          </p:nvPr>
        </p:nvSpPr>
        <p:spPr>
          <a:xfrm>
            <a:off x="1524000" y="1371600"/>
            <a:ext cx="8839200" cy="5257800"/>
          </a:xfrm>
        </p:spPr>
        <p:txBody>
          <a:bodyPr rtlCol="0">
            <a:normAutofit/>
          </a:bodyPr>
          <a:lstStyle/>
          <a:p>
            <a:pPr>
              <a:defRPr/>
            </a:pPr>
            <a:r>
              <a:rPr lang="en-US" b="1" u="sng" dirty="0">
                <a:solidFill>
                  <a:srgbClr val="008080"/>
                </a:solidFill>
              </a:rPr>
              <a:t>Cognitive Therapy</a:t>
            </a:r>
            <a:r>
              <a:rPr lang="en-US" dirty="0"/>
              <a:t> = techniques designed to change thoughts that will affect behavior</a:t>
            </a:r>
          </a:p>
          <a:p>
            <a:pPr lvl="1">
              <a:defRPr/>
            </a:pPr>
            <a:endParaRPr lang="en-US" sz="1050" dirty="0"/>
          </a:p>
          <a:p>
            <a:pPr lvl="1">
              <a:defRPr/>
            </a:pPr>
            <a:r>
              <a:rPr lang="en-US" dirty="0"/>
              <a:t>Premise is that </a:t>
            </a:r>
            <a:r>
              <a:rPr lang="en-US" u="sng" dirty="0">
                <a:solidFill>
                  <a:srgbClr val="C00000"/>
                </a:solidFill>
              </a:rPr>
              <a:t>irrational thoughts</a:t>
            </a:r>
            <a:r>
              <a:rPr lang="en-US" dirty="0">
                <a:solidFill>
                  <a:srgbClr val="C00000"/>
                </a:solidFill>
              </a:rPr>
              <a:t> </a:t>
            </a:r>
            <a:r>
              <a:rPr lang="en-US" dirty="0"/>
              <a:t>cause problems </a:t>
            </a:r>
          </a:p>
          <a:p>
            <a:pPr lvl="1">
              <a:defRPr/>
            </a:pPr>
            <a:r>
              <a:rPr lang="en-US" dirty="0"/>
              <a:t>If you can change someone’s </a:t>
            </a:r>
            <a:r>
              <a:rPr lang="en-US" b="1" dirty="0">
                <a:solidFill>
                  <a:srgbClr val="008080"/>
                </a:solidFill>
              </a:rPr>
              <a:t>APPRAISAL </a:t>
            </a:r>
            <a:r>
              <a:rPr lang="en-US" dirty="0"/>
              <a:t>of events through </a:t>
            </a:r>
            <a:r>
              <a:rPr lang="en-US" b="1" dirty="0">
                <a:solidFill>
                  <a:srgbClr val="0070C0"/>
                </a:solidFill>
              </a:rPr>
              <a:t>cognitive reframing</a:t>
            </a:r>
            <a:r>
              <a:rPr lang="en-US" dirty="0"/>
              <a:t>, their emotional and physiological responses may change, too</a:t>
            </a:r>
          </a:p>
          <a:p>
            <a:pPr lvl="1">
              <a:defRPr/>
            </a:pPr>
            <a:r>
              <a:rPr lang="en-US" dirty="0"/>
              <a:t>People </a:t>
            </a:r>
            <a:r>
              <a:rPr lang="en-US" dirty="0">
                <a:solidFill>
                  <a:srgbClr val="0070C0"/>
                </a:solidFill>
              </a:rPr>
              <a:t>catastrophize and overgeneralize </a:t>
            </a:r>
            <a:r>
              <a:rPr lang="en-US" dirty="0"/>
              <a:t>their misery, making it worse</a:t>
            </a:r>
          </a:p>
          <a:p>
            <a:pPr lvl="1">
              <a:defRPr/>
            </a:pPr>
            <a:r>
              <a:rPr lang="en-US" dirty="0"/>
              <a:t>Therapists attack irrational beliefs to reframe or make them more rational</a:t>
            </a:r>
          </a:p>
          <a:p>
            <a:pPr lvl="2">
              <a:defRPr/>
            </a:pPr>
            <a:r>
              <a:rPr lang="en-US" sz="1700" dirty="0"/>
              <a:t>Ex: your roommate isn’t trying to provoke you by leaving a mess</a:t>
            </a:r>
          </a:p>
          <a:p>
            <a:pPr lvl="2">
              <a:defRPr/>
            </a:pPr>
            <a:r>
              <a:rPr lang="en-US" sz="1700" dirty="0"/>
              <a:t>Ex: you shouldn’t assume that the worst has happened until you know</a:t>
            </a:r>
          </a:p>
        </p:txBody>
      </p:sp>
    </p:spTree>
    <p:extLst>
      <p:ext uri="{BB962C8B-B14F-4D97-AF65-F5344CB8AC3E}">
        <p14:creationId xmlns:p14="http://schemas.microsoft.com/office/powerpoint/2010/main" val="11287833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2209801" y="14287"/>
            <a:ext cx="8183563" cy="762000"/>
          </a:xfrm>
        </p:spPr>
        <p:txBody>
          <a:bodyPr/>
          <a:lstStyle/>
          <a:p>
            <a:pPr eaLnBrk="1" hangingPunct="1"/>
            <a:r>
              <a:rPr lang="en-US" altLang="en-US" dirty="0"/>
              <a:t>Behavioral Techniques</a:t>
            </a:r>
          </a:p>
        </p:txBody>
      </p:sp>
      <p:sp>
        <p:nvSpPr>
          <p:cNvPr id="204803" name="Rectangle 3"/>
          <p:cNvSpPr>
            <a:spLocks noGrp="1" noChangeArrowheads="1"/>
          </p:cNvSpPr>
          <p:nvPr>
            <p:ph type="body" idx="1"/>
          </p:nvPr>
        </p:nvSpPr>
        <p:spPr>
          <a:xfrm>
            <a:off x="1524000" y="1143000"/>
            <a:ext cx="9144000" cy="5334000"/>
          </a:xfrm>
        </p:spPr>
        <p:txBody>
          <a:bodyPr rtlCol="0">
            <a:normAutofit/>
          </a:bodyPr>
          <a:lstStyle/>
          <a:p>
            <a:pPr>
              <a:lnSpc>
                <a:spcPct val="90000"/>
              </a:lnSpc>
              <a:defRPr/>
            </a:pPr>
            <a:r>
              <a:rPr lang="en-US" dirty="0"/>
              <a:t>Cognitive Behavioral Therapy (CBT)</a:t>
            </a:r>
          </a:p>
          <a:p>
            <a:pPr>
              <a:lnSpc>
                <a:spcPct val="90000"/>
              </a:lnSpc>
              <a:defRPr/>
            </a:pPr>
            <a:endParaRPr lang="en-US" sz="1200" dirty="0"/>
          </a:p>
          <a:p>
            <a:pPr lvl="1">
              <a:lnSpc>
                <a:spcPct val="90000"/>
              </a:lnSpc>
              <a:defRPr/>
            </a:pPr>
            <a:r>
              <a:rPr lang="en-US" b="1" u="sng" dirty="0">
                <a:solidFill>
                  <a:srgbClr val="008080"/>
                </a:solidFill>
              </a:rPr>
              <a:t>Behavior Modification</a:t>
            </a:r>
            <a:r>
              <a:rPr lang="en-US" dirty="0"/>
              <a:t> = process of shaping behavior through operant conditioning</a:t>
            </a:r>
          </a:p>
          <a:p>
            <a:pPr lvl="2">
              <a:lnSpc>
                <a:spcPct val="90000"/>
              </a:lnSpc>
              <a:defRPr/>
            </a:pPr>
            <a:endParaRPr lang="en-US" sz="1200" dirty="0"/>
          </a:p>
          <a:p>
            <a:pPr lvl="2">
              <a:lnSpc>
                <a:spcPct val="90000"/>
              </a:lnSpc>
              <a:defRPr/>
            </a:pPr>
            <a:r>
              <a:rPr lang="en-US" dirty="0"/>
              <a:t>Used for stress if caused by </a:t>
            </a:r>
            <a:r>
              <a:rPr lang="en-US" u="sng" dirty="0"/>
              <a:t>specific behavior</a:t>
            </a:r>
          </a:p>
          <a:p>
            <a:pPr lvl="3">
              <a:lnSpc>
                <a:spcPct val="90000"/>
              </a:lnSpc>
              <a:defRPr/>
            </a:pPr>
            <a:r>
              <a:rPr lang="en-US" dirty="0">
                <a:solidFill>
                  <a:srgbClr val="008080"/>
                </a:solidFill>
              </a:rPr>
              <a:t>Ex: Always running late…</a:t>
            </a:r>
          </a:p>
          <a:p>
            <a:pPr lvl="2">
              <a:lnSpc>
                <a:spcPct val="90000"/>
              </a:lnSpc>
              <a:defRPr/>
            </a:pPr>
            <a:endParaRPr lang="en-US" sz="1100" dirty="0"/>
          </a:p>
          <a:p>
            <a:pPr lvl="2">
              <a:lnSpc>
                <a:spcPct val="90000"/>
              </a:lnSpc>
              <a:defRPr/>
            </a:pPr>
            <a:r>
              <a:rPr lang="en-US" dirty="0"/>
              <a:t>Principle is that behaviors that are rewarded continue, and behaviors that aren’t decrease</a:t>
            </a:r>
          </a:p>
          <a:p>
            <a:pPr lvl="3">
              <a:lnSpc>
                <a:spcPct val="90000"/>
              </a:lnSpc>
              <a:defRPr/>
            </a:pPr>
            <a:r>
              <a:rPr lang="en-US" dirty="0"/>
              <a:t>Ex: complain about problems </a:t>
            </a:r>
            <a:r>
              <a:rPr lang="en-US" dirty="0">
                <a:sym typeface="Wingdings" pitchFamily="2" charset="2"/>
              </a:rPr>
              <a:t> rewarded with attention &amp; sympathy – makes it difficult to change the stressful situation</a:t>
            </a:r>
          </a:p>
          <a:p>
            <a:pPr lvl="3">
              <a:lnSpc>
                <a:spcPct val="90000"/>
              </a:lnSpc>
              <a:defRPr/>
            </a:pPr>
            <a:endParaRPr lang="en-US" sz="1050" dirty="0">
              <a:sym typeface="Wingdings" pitchFamily="2" charset="2"/>
            </a:endParaRPr>
          </a:p>
          <a:p>
            <a:pPr lvl="2">
              <a:lnSpc>
                <a:spcPct val="90000"/>
              </a:lnSpc>
              <a:defRPr/>
            </a:pPr>
            <a:r>
              <a:rPr lang="en-US" dirty="0"/>
              <a:t>Identify </a:t>
            </a:r>
            <a:r>
              <a:rPr lang="en-US" u="sng" dirty="0">
                <a:solidFill>
                  <a:srgbClr val="008080"/>
                </a:solidFill>
              </a:rPr>
              <a:t>positive </a:t>
            </a:r>
            <a:r>
              <a:rPr lang="en-US" u="sng" dirty="0" err="1">
                <a:solidFill>
                  <a:srgbClr val="008080"/>
                </a:solidFill>
              </a:rPr>
              <a:t>reinforcers</a:t>
            </a:r>
            <a:r>
              <a:rPr lang="en-US" u="sng" dirty="0">
                <a:solidFill>
                  <a:srgbClr val="008080"/>
                </a:solidFill>
              </a:rPr>
              <a:t> of pain/stress</a:t>
            </a:r>
            <a:r>
              <a:rPr lang="en-US" dirty="0"/>
              <a:t> and reduce them, or find alternate </a:t>
            </a:r>
            <a:r>
              <a:rPr lang="en-US" dirty="0" err="1"/>
              <a:t>reinforcers</a:t>
            </a:r>
            <a:r>
              <a:rPr lang="en-US" dirty="0"/>
              <a:t> to </a:t>
            </a:r>
            <a:r>
              <a:rPr lang="en-US" u="sng" dirty="0"/>
              <a:t>reward more desirable behaviors</a:t>
            </a:r>
          </a:p>
        </p:txBody>
      </p:sp>
    </p:spTree>
    <p:extLst>
      <p:ext uri="{BB962C8B-B14F-4D97-AF65-F5344CB8AC3E}">
        <p14:creationId xmlns:p14="http://schemas.microsoft.com/office/powerpoint/2010/main" val="2087480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xfrm>
            <a:off x="1981200" y="457200"/>
            <a:ext cx="8229600" cy="685800"/>
          </a:xfrm>
        </p:spPr>
        <p:txBody>
          <a:bodyPr rtlCol="0">
            <a:normAutofit fontScale="90000"/>
          </a:bodyPr>
          <a:lstStyle/>
          <a:p>
            <a:pPr>
              <a:defRPr/>
            </a:pPr>
            <a:r>
              <a:rPr lang="en-US" dirty="0"/>
              <a:t>CBT</a:t>
            </a:r>
          </a:p>
        </p:txBody>
      </p:sp>
      <p:sp>
        <p:nvSpPr>
          <p:cNvPr id="74755" name="Rectangle 3"/>
          <p:cNvSpPr>
            <a:spLocks noGrp="1" noChangeArrowheads="1"/>
          </p:cNvSpPr>
          <p:nvPr>
            <p:ph type="body" idx="1"/>
          </p:nvPr>
        </p:nvSpPr>
        <p:spPr>
          <a:xfrm>
            <a:off x="1981200" y="1219201"/>
            <a:ext cx="8458200" cy="4302125"/>
          </a:xfrm>
        </p:spPr>
        <p:txBody>
          <a:bodyPr/>
          <a:lstStyle/>
          <a:p>
            <a:pPr eaLnBrk="1" hangingPunct="1">
              <a:lnSpc>
                <a:spcPct val="90000"/>
              </a:lnSpc>
            </a:pPr>
            <a:r>
              <a:rPr lang="en-US" altLang="en-US" u="sng">
                <a:solidFill>
                  <a:srgbClr val="008080"/>
                </a:solidFill>
              </a:rPr>
              <a:t>Cognitive Behavioral Therapy</a:t>
            </a:r>
            <a:r>
              <a:rPr lang="en-US" altLang="en-US">
                <a:solidFill>
                  <a:srgbClr val="008080"/>
                </a:solidFill>
              </a:rPr>
              <a:t> (CBT)</a:t>
            </a:r>
            <a:r>
              <a:rPr lang="en-US" altLang="en-US"/>
              <a:t> combines behavior modification + cognitive therapy</a:t>
            </a:r>
          </a:p>
          <a:p>
            <a:pPr lvl="1" eaLnBrk="1" hangingPunct="1">
              <a:lnSpc>
                <a:spcPct val="90000"/>
              </a:lnSpc>
            </a:pPr>
            <a:endParaRPr lang="en-US" altLang="en-US"/>
          </a:p>
          <a:p>
            <a:pPr lvl="1" eaLnBrk="1" hangingPunct="1">
              <a:lnSpc>
                <a:spcPct val="90000"/>
              </a:lnSpc>
            </a:pPr>
            <a:r>
              <a:rPr lang="en-US" altLang="en-US"/>
              <a:t>Research supports effect on stress reduction</a:t>
            </a:r>
          </a:p>
          <a:p>
            <a:pPr lvl="1" eaLnBrk="1" hangingPunct="1">
              <a:lnSpc>
                <a:spcPct val="90000"/>
              </a:lnSpc>
            </a:pPr>
            <a:r>
              <a:rPr lang="en-US" altLang="en-US"/>
              <a:t>May also benefit immune function</a:t>
            </a:r>
          </a:p>
          <a:p>
            <a:pPr lvl="1" eaLnBrk="1" hangingPunct="1">
              <a:lnSpc>
                <a:spcPct val="90000"/>
              </a:lnSpc>
            </a:pPr>
            <a:endParaRPr lang="en-US" altLang="en-US"/>
          </a:p>
        </p:txBody>
      </p:sp>
    </p:spTree>
    <p:extLst>
      <p:ext uri="{BB962C8B-B14F-4D97-AF65-F5344CB8AC3E}">
        <p14:creationId xmlns:p14="http://schemas.microsoft.com/office/powerpoint/2010/main" val="27459772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3" name="Rectangle 3"/>
          <p:cNvSpPr>
            <a:spLocks noGrp="1" noChangeArrowheads="1"/>
          </p:cNvSpPr>
          <p:nvPr>
            <p:ph idx="1"/>
          </p:nvPr>
        </p:nvSpPr>
        <p:spPr>
          <a:xfrm>
            <a:off x="1536700" y="1219200"/>
            <a:ext cx="8839200" cy="4953000"/>
          </a:xfrm>
        </p:spPr>
        <p:txBody>
          <a:bodyPr rtlCol="0">
            <a:normAutofit fontScale="92500" lnSpcReduction="20000"/>
          </a:bodyPr>
          <a:lstStyle/>
          <a:p>
            <a:pPr marL="182880" indent="-182880">
              <a:lnSpc>
                <a:spcPct val="90000"/>
              </a:lnSpc>
              <a:defRPr/>
            </a:pPr>
            <a:r>
              <a:rPr lang="en-US" sz="2800" dirty="0"/>
              <a:t>1990s – </a:t>
            </a:r>
            <a:r>
              <a:rPr lang="en-US" sz="2800" dirty="0">
                <a:solidFill>
                  <a:schemeClr val="accent1">
                    <a:lumMod val="50000"/>
                  </a:schemeClr>
                </a:solidFill>
              </a:rPr>
              <a:t>Mindfulness meditation</a:t>
            </a:r>
          </a:p>
          <a:p>
            <a:pPr lvl="1" indent="-182880">
              <a:lnSpc>
                <a:spcPct val="90000"/>
              </a:lnSpc>
              <a:buFont typeface="Arial" pitchFamily="34" charset="0"/>
              <a:buChar char="•"/>
              <a:defRPr/>
            </a:pPr>
            <a:r>
              <a:rPr lang="en-US" sz="2400" dirty="0" smtClean="0"/>
              <a:t>Non-religious, but taken from Buddhist practice</a:t>
            </a:r>
            <a:endParaRPr lang="en-US" sz="2400" dirty="0"/>
          </a:p>
          <a:p>
            <a:pPr lvl="1" indent="-182880">
              <a:lnSpc>
                <a:spcPct val="90000"/>
              </a:lnSpc>
              <a:buFont typeface="Arial" pitchFamily="34" charset="0"/>
              <a:buChar char="•"/>
              <a:defRPr/>
            </a:pPr>
            <a:r>
              <a:rPr lang="en-US" sz="2400" dirty="0"/>
              <a:t>Don’t ignore unpleasant thoughts or sensations</a:t>
            </a:r>
          </a:p>
          <a:p>
            <a:pPr lvl="1" indent="-182880">
              <a:lnSpc>
                <a:spcPct val="90000"/>
              </a:lnSpc>
              <a:buFont typeface="Arial" pitchFamily="34" charset="0"/>
              <a:buChar char="•"/>
              <a:defRPr/>
            </a:pPr>
            <a:r>
              <a:rPr lang="en-US" sz="2400" dirty="0"/>
              <a:t>Focus on any thoughts or sensations as they occur</a:t>
            </a:r>
          </a:p>
          <a:p>
            <a:pPr lvl="1" indent="-182880">
              <a:lnSpc>
                <a:spcPct val="90000"/>
              </a:lnSpc>
              <a:buFont typeface="Arial" pitchFamily="34" charset="0"/>
              <a:buChar char="•"/>
              <a:defRPr/>
            </a:pPr>
            <a:r>
              <a:rPr lang="en-US" sz="2400" dirty="0"/>
              <a:t>Trying to focus on perceptions and thought processes w/o being judgmental</a:t>
            </a:r>
          </a:p>
          <a:p>
            <a:pPr lvl="2">
              <a:defRPr/>
            </a:pPr>
            <a:r>
              <a:rPr lang="en-US" altLang="en-US" dirty="0"/>
              <a:t>Ex: The </a:t>
            </a:r>
            <a:r>
              <a:rPr lang="en-US" altLang="en-US" strike="sngStrike" dirty="0"/>
              <a:t>raisin</a:t>
            </a:r>
            <a:r>
              <a:rPr lang="en-US" altLang="en-US" dirty="0"/>
              <a:t> </a:t>
            </a:r>
            <a:r>
              <a:rPr lang="en-US" altLang="en-US" dirty="0" smtClean="0"/>
              <a:t>fruit snack mindfulness </a:t>
            </a:r>
            <a:r>
              <a:rPr lang="en-US" altLang="en-US" dirty="0"/>
              <a:t>meditation exercise</a:t>
            </a:r>
          </a:p>
          <a:p>
            <a:pPr marL="182880" indent="-182880">
              <a:lnSpc>
                <a:spcPct val="90000"/>
              </a:lnSpc>
              <a:defRPr/>
            </a:pPr>
            <a:endParaRPr lang="en-US" sz="1300" dirty="0">
              <a:solidFill>
                <a:schemeClr val="accent1">
                  <a:lumMod val="50000"/>
                </a:schemeClr>
              </a:solidFill>
            </a:endParaRPr>
          </a:p>
          <a:p>
            <a:pPr marL="182880" indent="-182880">
              <a:lnSpc>
                <a:spcPct val="90000"/>
              </a:lnSpc>
              <a:defRPr/>
            </a:pPr>
            <a:r>
              <a:rPr lang="en-US" sz="2800" dirty="0">
                <a:solidFill>
                  <a:schemeClr val="accent1">
                    <a:lumMod val="50000"/>
                  </a:schemeClr>
                </a:solidFill>
              </a:rPr>
              <a:t>Guided imagery</a:t>
            </a:r>
          </a:p>
          <a:p>
            <a:pPr lvl="1" indent="-182880">
              <a:lnSpc>
                <a:spcPct val="90000"/>
              </a:lnSpc>
              <a:buFont typeface="Arial" pitchFamily="34" charset="0"/>
              <a:buChar char="•"/>
              <a:defRPr/>
            </a:pPr>
            <a:r>
              <a:rPr lang="en-US" sz="2400" dirty="0"/>
              <a:t>Think of a calm, peaceful image like the ocean or a sunflower</a:t>
            </a:r>
          </a:p>
          <a:p>
            <a:pPr lvl="1" indent="-182880">
              <a:lnSpc>
                <a:spcPct val="90000"/>
              </a:lnSpc>
              <a:buFont typeface="Arial" pitchFamily="34" charset="0"/>
              <a:buChar char="•"/>
              <a:defRPr/>
            </a:pPr>
            <a:r>
              <a:rPr lang="en-US" sz="2400" dirty="0"/>
              <a:t>Concentrate on the image – focus on it to block out or reduce focus on negative thoughts &amp; experiences</a:t>
            </a:r>
          </a:p>
          <a:p>
            <a:pPr lvl="1" indent="-182880">
              <a:lnSpc>
                <a:spcPct val="90000"/>
              </a:lnSpc>
              <a:buFont typeface="Arial" pitchFamily="34" charset="0"/>
              <a:buChar char="•"/>
              <a:defRPr/>
            </a:pPr>
            <a:r>
              <a:rPr lang="en-US" sz="1900" dirty="0">
                <a:hlinkClick r:id="rId3"/>
              </a:rPr>
              <a:t>http://www.mckinley.illinois.edu/units/health_ed/stress_audio/beach_txt.html</a:t>
            </a:r>
            <a:endParaRPr lang="en-US" sz="1900" dirty="0"/>
          </a:p>
          <a:p>
            <a:pPr indent="-182880">
              <a:lnSpc>
                <a:spcPct val="90000"/>
              </a:lnSpc>
              <a:defRPr/>
            </a:pPr>
            <a:endParaRPr lang="en-US" sz="1700" dirty="0"/>
          </a:p>
          <a:p>
            <a:pPr indent="-182880">
              <a:lnSpc>
                <a:spcPct val="90000"/>
              </a:lnSpc>
              <a:defRPr/>
            </a:pPr>
            <a:r>
              <a:rPr lang="en-US" sz="3000" dirty="0"/>
              <a:t>Acceptance &amp; Commitment Therapy (ACT)</a:t>
            </a:r>
          </a:p>
          <a:p>
            <a:pPr lvl="1" indent="-182880">
              <a:lnSpc>
                <a:spcPct val="90000"/>
              </a:lnSpc>
              <a:buFont typeface="Arial" pitchFamily="34" charset="0"/>
              <a:buChar char="•"/>
              <a:defRPr/>
            </a:pPr>
            <a:endParaRPr lang="en-US" dirty="0"/>
          </a:p>
        </p:txBody>
      </p:sp>
      <p:pic>
        <p:nvPicPr>
          <p:cNvPr id="75779" name="Picture 4" descr="MCj0397851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58200" y="228600"/>
            <a:ext cx="19177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Title 1"/>
          <p:cNvSpPr>
            <a:spLocks noGrp="1"/>
          </p:cNvSpPr>
          <p:nvPr>
            <p:ph type="title"/>
          </p:nvPr>
        </p:nvSpPr>
        <p:spPr>
          <a:xfrm>
            <a:off x="1981200" y="116681"/>
            <a:ext cx="8229600" cy="1143000"/>
          </a:xfrm>
        </p:spPr>
        <p:txBody>
          <a:bodyPr/>
          <a:lstStyle/>
          <a:p>
            <a:pPr algn="l" eaLnBrk="1" hangingPunct="1"/>
            <a:r>
              <a:rPr lang="en-US" altLang="en-US" dirty="0"/>
              <a:t>3</a:t>
            </a:r>
            <a:r>
              <a:rPr lang="en-US" altLang="en-US" baseline="30000" dirty="0"/>
              <a:t>rd</a:t>
            </a:r>
            <a:r>
              <a:rPr lang="en-US" altLang="en-US" dirty="0"/>
              <a:t> Wave Techniques</a:t>
            </a:r>
          </a:p>
        </p:txBody>
      </p:sp>
      <p:sp>
        <p:nvSpPr>
          <p:cNvPr id="2" name="Rectangle 1"/>
          <p:cNvSpPr/>
          <p:nvPr/>
        </p:nvSpPr>
        <p:spPr>
          <a:xfrm>
            <a:off x="2397760" y="5791200"/>
            <a:ext cx="7988300" cy="923330"/>
          </a:xfrm>
          <a:prstGeom prst="rect">
            <a:avLst/>
          </a:prstGeom>
          <a:solidFill>
            <a:schemeClr val="bg1">
              <a:lumMod val="85000"/>
            </a:schemeClr>
          </a:solidFill>
        </p:spPr>
        <p:txBody>
          <a:bodyPr wrap="square">
            <a:spAutoFit/>
          </a:bodyPr>
          <a:lstStyle/>
          <a:p>
            <a:r>
              <a:rPr lang="en-US" dirty="0">
                <a:solidFill>
                  <a:srgbClr val="FF0000"/>
                </a:solidFill>
              </a:rPr>
              <a:t>Apparently I’m not the only one who struggles with these practices. Here’s some meditation humor (uses swear words, so don’t click if that offends you)</a:t>
            </a:r>
          </a:p>
          <a:p>
            <a:r>
              <a:rPr lang="en-US" dirty="0">
                <a:hlinkClick r:id="rId5"/>
              </a:rPr>
              <a:t>https://www.youtube.com/watch?v=92i5m3tV5XY</a:t>
            </a:r>
            <a:endParaRPr lang="en-US" dirty="0"/>
          </a:p>
        </p:txBody>
      </p:sp>
    </p:spTree>
    <p:extLst>
      <p:ext uri="{BB962C8B-B14F-4D97-AF65-F5344CB8AC3E}">
        <p14:creationId xmlns:p14="http://schemas.microsoft.com/office/powerpoint/2010/main" val="21105266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968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968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9683">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9683">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968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2057401" y="381000"/>
            <a:ext cx="8183563" cy="762000"/>
          </a:xfrm>
        </p:spPr>
        <p:txBody>
          <a:bodyPr>
            <a:normAutofit fontScale="90000"/>
          </a:bodyPr>
          <a:lstStyle/>
          <a:p>
            <a:pPr eaLnBrk="1" hangingPunct="1"/>
            <a:r>
              <a:rPr lang="en-US" altLang="en-US" dirty="0"/>
              <a:t>Put your </a:t>
            </a:r>
            <a:r>
              <a:rPr lang="en-US" altLang="en-US" dirty="0" smtClean="0"/>
              <a:t>stress square on your finger tip OR press your finger on the square:</a:t>
            </a:r>
            <a:endParaRPr lang="en-US" altLang="en-US" dirty="0"/>
          </a:p>
        </p:txBody>
      </p:sp>
      <p:sp>
        <p:nvSpPr>
          <p:cNvPr id="2" name="Rectangle 1"/>
          <p:cNvSpPr/>
          <p:nvPr/>
        </p:nvSpPr>
        <p:spPr>
          <a:xfrm>
            <a:off x="877455" y="2912314"/>
            <a:ext cx="6096000" cy="3501471"/>
          </a:xfrm>
          <a:prstGeom prst="rect">
            <a:avLst/>
          </a:prstGeom>
        </p:spPr>
        <p:txBody>
          <a:bodyPr>
            <a:spAutoFit/>
          </a:bodyPr>
          <a:lstStyle/>
          <a:p>
            <a:pPr algn="ctr">
              <a:lnSpc>
                <a:spcPct val="107000"/>
              </a:lnSpc>
              <a:spcAft>
                <a:spcPts val="800"/>
              </a:spcAft>
            </a:pPr>
            <a:r>
              <a:rPr lang="en-US" sz="2800" dirty="0">
                <a:latin typeface="Arial" panose="020B0604020202020204" pitchFamily="34" charset="0"/>
                <a:ea typeface="Calibri" panose="020F0502020204030204" pitchFamily="34" charset="0"/>
                <a:cs typeface="Times New Roman" panose="02020603050405020304" pitchFamily="18" charset="0"/>
              </a:rPr>
              <a:t>Stress Square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US" sz="2800" i="1" dirty="0">
                <a:latin typeface="Arial" panose="020B0604020202020204" pitchFamily="34" charset="0"/>
                <a:ea typeface="Calibri" panose="020F0502020204030204" pitchFamily="34" charset="0"/>
                <a:cs typeface="Times New Roman" panose="02020603050405020304" pitchFamily="18" charset="0"/>
              </a:rPr>
              <a:t>Hold your finger on the square for 10 seconds to measure your stress level</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2800" dirty="0">
                <a:latin typeface="Arial" panose="020B0604020202020204" pitchFamily="34" charset="0"/>
                <a:ea typeface="Calibri" panose="020F0502020204030204" pitchFamily="34" charset="0"/>
                <a:cs typeface="Times New Roman" panose="02020603050405020304" pitchFamily="18" charset="0"/>
              </a:rPr>
              <a:t>Black = Tense ~79</a:t>
            </a:r>
            <a:r>
              <a:rPr lang="en-US" sz="2800" dirty="0">
                <a:latin typeface="Times New Roman" panose="02020603050405020304" pitchFamily="18" charset="0"/>
                <a:ea typeface="Calibri" panose="020F0502020204030204" pitchFamily="34" charset="0"/>
                <a:cs typeface="Times New Roman" panose="02020603050405020304" pitchFamily="18" charset="0"/>
              </a:rPr>
              <a:t>°</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2800" dirty="0">
                <a:solidFill>
                  <a:srgbClr val="FF0000"/>
                </a:solidFill>
                <a:latin typeface="Arial" panose="020B0604020202020204" pitchFamily="34" charset="0"/>
                <a:ea typeface="Calibri" panose="020F0502020204030204" pitchFamily="34" charset="0"/>
                <a:cs typeface="Times New Roman" panose="02020603050405020304" pitchFamily="18" charset="0"/>
              </a:rPr>
              <a:t>Red = Nervous ~84</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2800" dirty="0">
                <a:solidFill>
                  <a:srgbClr val="00B050"/>
                </a:solidFill>
                <a:latin typeface="Arial" panose="020B0604020202020204" pitchFamily="34" charset="0"/>
                <a:ea typeface="Calibri" panose="020F0502020204030204" pitchFamily="34" charset="0"/>
                <a:cs typeface="Times New Roman" panose="02020603050405020304" pitchFamily="18" charset="0"/>
              </a:rPr>
              <a:t>Green = Calm ~87</a:t>
            </a:r>
            <a:r>
              <a:rPr lang="en-US" sz="28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2800" dirty="0">
                <a:solidFill>
                  <a:srgbClr val="0070C0"/>
                </a:solidFill>
                <a:latin typeface="Arial" panose="020B0604020202020204" pitchFamily="34" charset="0"/>
                <a:ea typeface="Calibri" panose="020F0502020204030204" pitchFamily="34" charset="0"/>
                <a:cs typeface="Times New Roman" panose="02020603050405020304" pitchFamily="18" charset="0"/>
              </a:rPr>
              <a:t>Blue = Relaxed ~91</a:t>
            </a:r>
            <a:r>
              <a:rPr lang="en-US" sz="28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8104475" y="1886238"/>
            <a:ext cx="3422507" cy="2563577"/>
          </a:xfrm>
          <a:prstGeom prst="rect">
            <a:avLst/>
          </a:prstGeom>
        </p:spPr>
      </p:pic>
      <p:sp>
        <p:nvSpPr>
          <p:cNvPr id="6" name="Rectangle 5"/>
          <p:cNvSpPr/>
          <p:nvPr/>
        </p:nvSpPr>
        <p:spPr>
          <a:xfrm>
            <a:off x="3426691" y="1886238"/>
            <a:ext cx="877454" cy="81078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46865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for EXAM 1</a:t>
            </a:r>
          </a:p>
        </p:txBody>
      </p:sp>
      <p:sp>
        <p:nvSpPr>
          <p:cNvPr id="3" name="Content Placeholder 2"/>
          <p:cNvSpPr>
            <a:spLocks noGrp="1"/>
          </p:cNvSpPr>
          <p:nvPr>
            <p:ph idx="1"/>
          </p:nvPr>
        </p:nvSpPr>
        <p:spPr/>
        <p:txBody>
          <a:bodyPr/>
          <a:lstStyle/>
          <a:p>
            <a:r>
              <a:rPr lang="en-US" dirty="0"/>
              <a:t>ALL my slides are posted on Bb</a:t>
            </a:r>
          </a:p>
          <a:p>
            <a:endParaRPr lang="en-US" dirty="0"/>
          </a:p>
          <a:p>
            <a:r>
              <a:rPr lang="en-US" dirty="0"/>
              <a:t>The following call attention to major themes &amp; mechanisms, but these aren’t the only topics that are important for the exam</a:t>
            </a:r>
          </a:p>
        </p:txBody>
      </p:sp>
    </p:spTree>
    <p:extLst>
      <p:ext uri="{BB962C8B-B14F-4D97-AF65-F5344CB8AC3E}">
        <p14:creationId xmlns:p14="http://schemas.microsoft.com/office/powerpoint/2010/main" val="212204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5"/>
          <p:cNvSpPr txBox="1">
            <a:spLocks noGrp="1"/>
          </p:cNvSpPr>
          <p:nvPr/>
        </p:nvSpPr>
        <p:spPr bwMode="auto">
          <a:xfrm>
            <a:off x="830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37844C1D-ECAA-44F5-883F-DE37C57A77E2}" type="slidenum">
              <a:rPr lang="en-US" altLang="en-US" sz="1000">
                <a:latin typeface="Arial" charset="0"/>
                <a:ea typeface="ＭＳ Ｐゴシック" pitchFamily="34" charset="-128"/>
              </a:rPr>
              <a:pPr algn="r" eaLnBrk="1" hangingPunct="1">
                <a:spcBef>
                  <a:spcPct val="0"/>
                </a:spcBef>
                <a:buFontTx/>
                <a:buNone/>
              </a:pPr>
              <a:t>23</a:t>
            </a:fld>
            <a:endParaRPr lang="en-US" altLang="en-US" sz="1000">
              <a:latin typeface="Arial" charset="0"/>
              <a:ea typeface="ＭＳ Ｐゴシック" pitchFamily="34" charset="-128"/>
            </a:endParaRPr>
          </a:p>
        </p:txBody>
      </p:sp>
      <p:sp>
        <p:nvSpPr>
          <p:cNvPr id="16387" name="Rectangle 2"/>
          <p:cNvSpPr>
            <a:spLocks noGrp="1" noChangeArrowheads="1"/>
          </p:cNvSpPr>
          <p:nvPr>
            <p:ph type="title" idx="4294967295"/>
          </p:nvPr>
        </p:nvSpPr>
        <p:spPr>
          <a:xfrm>
            <a:off x="2057400" y="0"/>
            <a:ext cx="7924800" cy="914400"/>
          </a:xfrm>
        </p:spPr>
        <p:txBody>
          <a:bodyPr rtlCol="0">
            <a:normAutofit/>
          </a:bodyPr>
          <a:lstStyle/>
          <a:p>
            <a:pPr eaLnBrk="1" fontAlgn="auto" hangingPunct="1">
              <a:spcAft>
                <a:spcPts val="0"/>
              </a:spcAft>
              <a:defRPr/>
            </a:pPr>
            <a:r>
              <a:rPr lang="en-US" dirty="0">
                <a:effectLst>
                  <a:outerShdw blurRad="38100" dist="38100" dir="2700000" algn="tl">
                    <a:srgbClr val="000000"/>
                  </a:outerShdw>
                </a:effectLst>
                <a:ea typeface="ＭＳ Ｐゴシック" charset="-128"/>
              </a:rPr>
              <a:t>We started with…</a:t>
            </a:r>
          </a:p>
        </p:txBody>
      </p:sp>
      <p:sp>
        <p:nvSpPr>
          <p:cNvPr id="8196" name="Rectangle 3"/>
          <p:cNvSpPr>
            <a:spLocks noGrp="1" noChangeArrowheads="1"/>
          </p:cNvSpPr>
          <p:nvPr>
            <p:ph type="body" idx="4294967295"/>
          </p:nvPr>
        </p:nvSpPr>
        <p:spPr>
          <a:xfrm>
            <a:off x="2133600" y="990600"/>
            <a:ext cx="7772400" cy="5638800"/>
          </a:xfrm>
        </p:spPr>
        <p:txBody>
          <a:bodyPr rtlCol="0">
            <a:normAutofit fontScale="92500" lnSpcReduction="20000"/>
          </a:bodyPr>
          <a:lstStyle/>
          <a:p>
            <a:pPr marL="469900" indent="-469900" eaLnBrk="1" fontAlgn="auto" hangingPunct="1">
              <a:lnSpc>
                <a:spcPct val="90000"/>
              </a:lnSpc>
              <a:spcAft>
                <a:spcPts val="0"/>
              </a:spcAft>
              <a:buFont typeface="Arial" pitchFamily="34" charset="0"/>
              <a:buChar char="•"/>
              <a:defRPr/>
            </a:pPr>
            <a:r>
              <a:rPr lang="en-US" altLang="en-US" dirty="0">
                <a:ea typeface="ＭＳ Ｐゴシック" pitchFamily="34" charset="-128"/>
              </a:rPr>
              <a:t>Definitions: What is stress?</a:t>
            </a:r>
          </a:p>
          <a:p>
            <a:pPr marL="469900" indent="-469900" eaLnBrk="1" fontAlgn="auto" hangingPunct="1">
              <a:lnSpc>
                <a:spcPct val="90000"/>
              </a:lnSpc>
              <a:spcAft>
                <a:spcPts val="0"/>
              </a:spcAft>
              <a:buFont typeface="Arial" pitchFamily="34" charset="0"/>
              <a:buChar char="•"/>
              <a:defRPr/>
            </a:pPr>
            <a:endParaRPr lang="en-US" altLang="en-US" sz="1400" dirty="0">
              <a:ea typeface="ＭＳ Ｐゴシック" pitchFamily="34" charset="-128"/>
            </a:endParaRPr>
          </a:p>
          <a:p>
            <a:pPr marL="469900" indent="-469900" eaLnBrk="1" fontAlgn="auto" hangingPunct="1">
              <a:lnSpc>
                <a:spcPct val="90000"/>
              </a:lnSpc>
              <a:spcAft>
                <a:spcPts val="0"/>
              </a:spcAft>
              <a:buFont typeface="Arial" pitchFamily="34" charset="0"/>
              <a:buChar char="•"/>
              <a:defRPr/>
            </a:pPr>
            <a:r>
              <a:rPr lang="en-US" altLang="en-US" dirty="0">
                <a:ea typeface="ＭＳ Ｐゴシック" pitchFamily="34" charset="-128"/>
              </a:rPr>
              <a:t>Models of stress</a:t>
            </a:r>
          </a:p>
          <a:p>
            <a:pPr marL="908050" lvl="1" indent="-436563" eaLnBrk="1" fontAlgn="auto" hangingPunct="1">
              <a:lnSpc>
                <a:spcPct val="90000"/>
              </a:lnSpc>
              <a:spcAft>
                <a:spcPts val="0"/>
              </a:spcAft>
              <a:buFont typeface="Arial" pitchFamily="34" charset="0"/>
              <a:buChar char="•"/>
              <a:defRPr/>
            </a:pPr>
            <a:r>
              <a:rPr lang="en-US" altLang="en-US" dirty="0">
                <a:ea typeface="ＭＳ Ｐゴシック" pitchFamily="34" charset="-128"/>
              </a:rPr>
              <a:t>Cannon’s Fight or Flight</a:t>
            </a:r>
          </a:p>
          <a:p>
            <a:pPr marL="908050" lvl="1" indent="-436563">
              <a:defRPr/>
            </a:pPr>
            <a:r>
              <a:rPr lang="en-US" altLang="en-US" dirty="0">
                <a:ea typeface="ＭＳ Ｐゴシック" pitchFamily="34" charset="-128"/>
              </a:rPr>
              <a:t>Taylor’s Tend &amp; Befriend</a:t>
            </a:r>
          </a:p>
          <a:p>
            <a:pPr marL="908050" lvl="1" indent="-436563" eaLnBrk="1" fontAlgn="auto" hangingPunct="1">
              <a:lnSpc>
                <a:spcPct val="90000"/>
              </a:lnSpc>
              <a:spcAft>
                <a:spcPts val="0"/>
              </a:spcAft>
              <a:buFont typeface="Arial" pitchFamily="34" charset="0"/>
              <a:buChar char="•"/>
              <a:defRPr/>
            </a:pPr>
            <a:r>
              <a:rPr lang="en-US" altLang="en-US" dirty="0">
                <a:ea typeface="ＭＳ Ｐゴシック" pitchFamily="34" charset="-128"/>
              </a:rPr>
              <a:t>Selye’s General Adaptation Syndrome</a:t>
            </a:r>
          </a:p>
          <a:p>
            <a:pPr marL="908050" lvl="1" indent="-436563" eaLnBrk="1" fontAlgn="auto" hangingPunct="1">
              <a:lnSpc>
                <a:spcPct val="90000"/>
              </a:lnSpc>
              <a:spcAft>
                <a:spcPts val="0"/>
              </a:spcAft>
              <a:buFont typeface="Arial" pitchFamily="34" charset="0"/>
              <a:buChar char="•"/>
              <a:defRPr/>
            </a:pPr>
            <a:r>
              <a:rPr lang="en-US" altLang="en-US" dirty="0">
                <a:ea typeface="ＭＳ Ｐゴシック" pitchFamily="34" charset="-128"/>
              </a:rPr>
              <a:t>Lazarus &amp; </a:t>
            </a:r>
            <a:r>
              <a:rPr lang="en-US" altLang="en-US" dirty="0" err="1">
                <a:ea typeface="ＭＳ Ｐゴシック" pitchFamily="34" charset="-128"/>
              </a:rPr>
              <a:t>Folkman’s</a:t>
            </a:r>
            <a:r>
              <a:rPr lang="en-US" altLang="en-US" dirty="0">
                <a:ea typeface="ＭＳ Ｐゴシック" pitchFamily="34" charset="-128"/>
              </a:rPr>
              <a:t> </a:t>
            </a:r>
            <a:r>
              <a:rPr lang="en-US" altLang="en-US" dirty="0" err="1">
                <a:ea typeface="ＭＳ Ｐゴシック" pitchFamily="34" charset="-128"/>
              </a:rPr>
              <a:t>Transactive</a:t>
            </a:r>
            <a:r>
              <a:rPr lang="en-US" altLang="en-US" dirty="0">
                <a:ea typeface="ＭＳ Ｐゴシック" pitchFamily="34" charset="-128"/>
              </a:rPr>
              <a:t> Model of Appraisals</a:t>
            </a:r>
          </a:p>
          <a:p>
            <a:pPr marL="908050" lvl="1" indent="-436563" eaLnBrk="1" fontAlgn="auto" hangingPunct="1">
              <a:lnSpc>
                <a:spcPct val="90000"/>
              </a:lnSpc>
              <a:spcAft>
                <a:spcPts val="0"/>
              </a:spcAft>
              <a:buFont typeface="Arial" pitchFamily="34" charset="0"/>
              <a:buChar char="•"/>
              <a:defRPr/>
            </a:pPr>
            <a:endParaRPr lang="en-US" altLang="en-US" sz="1600" dirty="0">
              <a:ea typeface="ＭＳ Ｐゴシック" pitchFamily="34" charset="-128"/>
            </a:endParaRPr>
          </a:p>
          <a:p>
            <a:pPr marL="469900" indent="-469900" eaLnBrk="1" fontAlgn="auto" hangingPunct="1">
              <a:lnSpc>
                <a:spcPct val="90000"/>
              </a:lnSpc>
              <a:spcAft>
                <a:spcPts val="0"/>
              </a:spcAft>
              <a:buFont typeface="Arial" pitchFamily="34" charset="0"/>
              <a:buChar char="•"/>
              <a:defRPr/>
            </a:pPr>
            <a:r>
              <a:rPr lang="en-US" altLang="en-US" dirty="0">
                <a:ea typeface="ＭＳ Ｐゴシック" pitchFamily="34" charset="-128"/>
              </a:rPr>
              <a:t>What causes stress?</a:t>
            </a:r>
          </a:p>
          <a:p>
            <a:pPr marL="744220" lvl="1" indent="-469900" eaLnBrk="1" fontAlgn="auto" hangingPunct="1">
              <a:lnSpc>
                <a:spcPct val="90000"/>
              </a:lnSpc>
              <a:spcAft>
                <a:spcPts val="0"/>
              </a:spcAft>
              <a:buFont typeface="Arial" pitchFamily="34" charset="0"/>
              <a:buChar char="•"/>
              <a:defRPr/>
            </a:pPr>
            <a:r>
              <a:rPr lang="en-US" altLang="en-US" dirty="0">
                <a:ea typeface="ＭＳ Ｐゴシック" pitchFamily="34" charset="-128"/>
              </a:rPr>
              <a:t>Cataclysmic / catastrophic events</a:t>
            </a:r>
          </a:p>
          <a:p>
            <a:pPr marL="744220" lvl="1" indent="-469900" eaLnBrk="1" fontAlgn="auto" hangingPunct="1">
              <a:lnSpc>
                <a:spcPct val="90000"/>
              </a:lnSpc>
              <a:spcAft>
                <a:spcPts val="0"/>
              </a:spcAft>
              <a:buFont typeface="Arial" pitchFamily="34" charset="0"/>
              <a:buChar char="•"/>
              <a:defRPr/>
            </a:pPr>
            <a:r>
              <a:rPr lang="en-US" altLang="en-US" dirty="0">
                <a:ea typeface="ＭＳ Ｐゴシック" pitchFamily="34" charset="-128"/>
              </a:rPr>
              <a:t>Stressful life events</a:t>
            </a:r>
          </a:p>
          <a:p>
            <a:pPr marL="744220" lvl="1" indent="-469900" eaLnBrk="1" fontAlgn="auto" hangingPunct="1">
              <a:lnSpc>
                <a:spcPct val="90000"/>
              </a:lnSpc>
              <a:spcAft>
                <a:spcPts val="0"/>
              </a:spcAft>
              <a:buFont typeface="Arial" pitchFamily="34" charset="0"/>
              <a:buChar char="•"/>
              <a:defRPr/>
            </a:pPr>
            <a:r>
              <a:rPr lang="en-US" altLang="en-US" dirty="0">
                <a:ea typeface="ＭＳ Ｐゴシック" pitchFamily="34" charset="-128"/>
              </a:rPr>
              <a:t>Daily hassles</a:t>
            </a:r>
          </a:p>
          <a:p>
            <a:pPr marL="744220" lvl="1" indent="-469900" eaLnBrk="1" fontAlgn="auto" hangingPunct="1">
              <a:lnSpc>
                <a:spcPct val="90000"/>
              </a:lnSpc>
              <a:spcAft>
                <a:spcPts val="0"/>
              </a:spcAft>
              <a:buFont typeface="Arial" pitchFamily="34" charset="0"/>
              <a:buChar char="•"/>
              <a:defRPr/>
            </a:pPr>
            <a:endParaRPr lang="en-US" altLang="en-US" sz="1400" dirty="0">
              <a:ea typeface="ＭＳ Ｐゴシック" pitchFamily="34" charset="-128"/>
            </a:endParaRPr>
          </a:p>
          <a:p>
            <a:pPr marL="469900" indent="-469900" eaLnBrk="1" fontAlgn="auto" hangingPunct="1">
              <a:lnSpc>
                <a:spcPct val="90000"/>
              </a:lnSpc>
              <a:spcAft>
                <a:spcPts val="0"/>
              </a:spcAft>
              <a:buFont typeface="Arial" pitchFamily="34" charset="0"/>
              <a:buChar char="•"/>
              <a:defRPr/>
            </a:pPr>
            <a:r>
              <a:rPr lang="en-US" altLang="en-US" dirty="0">
                <a:ea typeface="ＭＳ Ｐゴシック" pitchFamily="34" charset="-128"/>
              </a:rPr>
              <a:t>How do you measure stress?</a:t>
            </a:r>
          </a:p>
          <a:p>
            <a:pPr marL="744220" lvl="1" indent="-469900" eaLnBrk="1" fontAlgn="auto" hangingPunct="1">
              <a:lnSpc>
                <a:spcPct val="90000"/>
              </a:lnSpc>
              <a:spcAft>
                <a:spcPts val="0"/>
              </a:spcAft>
              <a:buFont typeface="Arial" pitchFamily="34" charset="0"/>
              <a:buChar char="•"/>
              <a:defRPr/>
            </a:pPr>
            <a:r>
              <a:rPr lang="en-US" altLang="en-US" dirty="0">
                <a:ea typeface="ＭＳ Ｐゴシック" pitchFamily="34" charset="-128"/>
              </a:rPr>
              <a:t>Event characteristics</a:t>
            </a:r>
          </a:p>
          <a:p>
            <a:pPr marL="744220" lvl="1" indent="-469900" eaLnBrk="1" fontAlgn="auto" hangingPunct="1">
              <a:lnSpc>
                <a:spcPct val="90000"/>
              </a:lnSpc>
              <a:spcAft>
                <a:spcPts val="0"/>
              </a:spcAft>
              <a:buFont typeface="Arial" pitchFamily="34" charset="0"/>
              <a:buChar char="•"/>
              <a:defRPr/>
            </a:pPr>
            <a:r>
              <a:rPr lang="en-US" altLang="en-US" dirty="0">
                <a:ea typeface="ＭＳ Ｐゴシック" pitchFamily="34" charset="-128"/>
              </a:rPr>
              <a:t>Physiological responses</a:t>
            </a:r>
          </a:p>
          <a:p>
            <a:pPr marL="744220" lvl="1" indent="-469900" eaLnBrk="1" fontAlgn="auto" hangingPunct="1">
              <a:lnSpc>
                <a:spcPct val="90000"/>
              </a:lnSpc>
              <a:spcAft>
                <a:spcPts val="0"/>
              </a:spcAft>
              <a:buFont typeface="Arial" pitchFamily="34" charset="0"/>
              <a:buChar char="•"/>
              <a:defRPr/>
            </a:pPr>
            <a:r>
              <a:rPr lang="en-US" altLang="en-US" dirty="0">
                <a:ea typeface="ＭＳ Ｐゴシック" pitchFamily="34" charset="-128"/>
              </a:rPr>
              <a:t>Psychological response / perception</a:t>
            </a:r>
          </a:p>
        </p:txBody>
      </p:sp>
    </p:spTree>
    <p:extLst>
      <p:ext uri="{BB962C8B-B14F-4D97-AF65-F5344CB8AC3E}">
        <p14:creationId xmlns:p14="http://schemas.microsoft.com/office/powerpoint/2010/main" val="40122178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p:cNvSpPr txBox="1">
            <a:spLocks noGrp="1"/>
          </p:cNvSpPr>
          <p:nvPr/>
        </p:nvSpPr>
        <p:spPr bwMode="auto">
          <a:xfrm>
            <a:off x="830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6AE6CA04-73CB-4AD2-89E9-31A242DEE2F9}" type="slidenum">
              <a:rPr lang="en-US" altLang="en-US" sz="900">
                <a:latin typeface="Arial" charset="0"/>
                <a:ea typeface="ＭＳ Ｐゴシック" pitchFamily="34" charset="-128"/>
              </a:rPr>
              <a:pPr algn="r" eaLnBrk="1" hangingPunct="1">
                <a:spcBef>
                  <a:spcPct val="0"/>
                </a:spcBef>
                <a:buFontTx/>
                <a:buNone/>
              </a:pPr>
              <a:t>24</a:t>
            </a:fld>
            <a:endParaRPr lang="en-US" altLang="en-US" sz="900">
              <a:latin typeface="Arial" charset="0"/>
              <a:ea typeface="ＭＳ Ｐゴシック" pitchFamily="34" charset="-128"/>
            </a:endParaRPr>
          </a:p>
        </p:txBody>
      </p:sp>
      <p:sp>
        <p:nvSpPr>
          <p:cNvPr id="5" name="Rectangle 2"/>
          <p:cNvSpPr txBox="1">
            <a:spLocks noChangeArrowheads="1"/>
          </p:cNvSpPr>
          <p:nvPr/>
        </p:nvSpPr>
        <p:spPr>
          <a:xfrm>
            <a:off x="1585914" y="38101"/>
            <a:ext cx="6034087" cy="1050925"/>
          </a:xfrm>
          <a:prstGeom prst="rect">
            <a:avLst/>
          </a:prstGeom>
        </p:spPr>
        <p:txBody>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defRPr/>
            </a:pPr>
            <a:r>
              <a:rPr lang="en-US" sz="2800" b="1" dirty="0">
                <a:solidFill>
                  <a:srgbClr val="A50021"/>
                </a:solidFill>
                <a:effectLst>
                  <a:outerShdw blurRad="38100" dist="38100" dir="2700000" algn="tl">
                    <a:srgbClr val="000000"/>
                  </a:outerShdw>
                </a:effectLst>
                <a:latin typeface="Verdana" charset="0"/>
              </a:rPr>
              <a:t>Appraisals Determine Whether something is </a:t>
            </a:r>
            <a:r>
              <a:rPr lang="ja-JP" altLang="en-US" sz="2800" b="1" dirty="0">
                <a:solidFill>
                  <a:srgbClr val="A50021"/>
                </a:solidFill>
                <a:effectLst>
                  <a:outerShdw blurRad="38100" dist="38100" dir="2700000" algn="tl">
                    <a:srgbClr val="000000"/>
                  </a:outerShdw>
                </a:effectLst>
                <a:latin typeface="Verdana" charset="0"/>
              </a:rPr>
              <a:t>“</a:t>
            </a:r>
            <a:r>
              <a:rPr lang="en-US" altLang="ja-JP" sz="2800" b="1" dirty="0">
                <a:solidFill>
                  <a:srgbClr val="A50021"/>
                </a:solidFill>
                <a:effectLst>
                  <a:outerShdw blurRad="38100" dist="38100" dir="2700000" algn="tl">
                    <a:srgbClr val="000000"/>
                  </a:outerShdw>
                </a:effectLst>
                <a:latin typeface="Verdana" charset="0"/>
              </a:rPr>
              <a:t>Stressful</a:t>
            </a:r>
            <a:r>
              <a:rPr lang="ja-JP" altLang="en-US" sz="2800" b="1" dirty="0">
                <a:solidFill>
                  <a:srgbClr val="A50021"/>
                </a:solidFill>
                <a:effectLst>
                  <a:outerShdw blurRad="38100" dist="38100" dir="2700000" algn="tl">
                    <a:srgbClr val="000000"/>
                  </a:outerShdw>
                </a:effectLst>
                <a:latin typeface="Verdana" charset="0"/>
              </a:rPr>
              <a:t>”</a:t>
            </a:r>
            <a:endParaRPr lang="en-US" sz="2800" b="1" dirty="0">
              <a:solidFill>
                <a:srgbClr val="A50021"/>
              </a:solidFill>
              <a:effectLst>
                <a:outerShdw blurRad="38100" dist="38100" dir="2700000" algn="tl">
                  <a:srgbClr val="000000"/>
                </a:outerShdw>
              </a:effectLst>
              <a:latin typeface="Verdana" charset="0"/>
            </a:endParaRPr>
          </a:p>
        </p:txBody>
      </p:sp>
      <p:sp>
        <p:nvSpPr>
          <p:cNvPr id="6" name="Text Box 4"/>
          <p:cNvSpPr txBox="1">
            <a:spLocks noChangeArrowheads="1"/>
          </p:cNvSpPr>
          <p:nvPr/>
        </p:nvSpPr>
        <p:spPr bwMode="auto">
          <a:xfrm>
            <a:off x="1828800" y="1676401"/>
            <a:ext cx="3962400" cy="1077913"/>
          </a:xfrm>
          <a:prstGeom prst="rect">
            <a:avLst/>
          </a:prstGeom>
          <a:noFill/>
          <a:ln w="9525">
            <a:noFill/>
            <a:miter lim="800000"/>
            <a:headEnd/>
            <a:tailEnd/>
          </a:ln>
          <a:effectLst/>
        </p:spPr>
        <p:txBody>
          <a:bodyPr>
            <a:spAutoFit/>
          </a:bodyPr>
          <a:lstStyle/>
          <a:p>
            <a:pPr algn="ctr">
              <a:spcBef>
                <a:spcPct val="50000"/>
              </a:spcBef>
              <a:defRPr/>
            </a:pPr>
            <a:r>
              <a:rPr lang="en-US" sz="2800" b="1" dirty="0">
                <a:solidFill>
                  <a:schemeClr val="accent5">
                    <a:lumMod val="75000"/>
                  </a:schemeClr>
                </a:solidFill>
              </a:rPr>
              <a:t>Primary Appraisal</a:t>
            </a:r>
            <a:r>
              <a:rPr lang="en-US" sz="2000" b="1" dirty="0">
                <a:solidFill>
                  <a:schemeClr val="accent5">
                    <a:lumMod val="75000"/>
                  </a:schemeClr>
                </a:solidFill>
              </a:rPr>
              <a:t> </a:t>
            </a:r>
          </a:p>
          <a:p>
            <a:pPr algn="ctr">
              <a:spcBef>
                <a:spcPct val="50000"/>
              </a:spcBef>
              <a:defRPr/>
            </a:pPr>
            <a:r>
              <a:rPr lang="en-US" sz="2400" b="1" dirty="0">
                <a:solidFill>
                  <a:schemeClr val="accent5">
                    <a:lumMod val="75000"/>
                  </a:schemeClr>
                </a:solidFill>
              </a:rPr>
              <a:t>(Does this affect me?)</a:t>
            </a:r>
          </a:p>
        </p:txBody>
      </p:sp>
      <p:sp>
        <p:nvSpPr>
          <p:cNvPr id="7" name="Text Box 5"/>
          <p:cNvSpPr txBox="1">
            <a:spLocks noChangeArrowheads="1"/>
          </p:cNvSpPr>
          <p:nvPr/>
        </p:nvSpPr>
        <p:spPr bwMode="auto">
          <a:xfrm>
            <a:off x="6096000" y="1447801"/>
            <a:ext cx="3733800" cy="523875"/>
          </a:xfrm>
          <a:prstGeom prst="rect">
            <a:avLst/>
          </a:prstGeom>
          <a:noFill/>
          <a:ln w="9525">
            <a:noFill/>
            <a:miter lim="800000"/>
            <a:headEnd/>
            <a:tailEnd/>
          </a:ln>
          <a:effectLst/>
        </p:spPr>
        <p:txBody>
          <a:bodyPr>
            <a:spAutoFit/>
          </a:bodyPr>
          <a:lstStyle/>
          <a:p>
            <a:pPr algn="ctr">
              <a:spcBef>
                <a:spcPct val="50000"/>
              </a:spcBef>
              <a:defRPr/>
            </a:pPr>
            <a:r>
              <a:rPr lang="en-US" sz="2800" dirty="0">
                <a:solidFill>
                  <a:schemeClr val="accent5">
                    <a:lumMod val="75000"/>
                  </a:schemeClr>
                </a:solidFill>
              </a:rPr>
              <a:t>If NO </a:t>
            </a:r>
            <a:r>
              <a:rPr lang="en-US" sz="2800" dirty="0">
                <a:solidFill>
                  <a:schemeClr val="accent5">
                    <a:lumMod val="75000"/>
                  </a:schemeClr>
                </a:solidFill>
                <a:sym typeface="Wingdings" pitchFamily="2" charset="2"/>
              </a:rPr>
              <a:t> </a:t>
            </a:r>
            <a:r>
              <a:rPr lang="en-US" sz="2800" dirty="0">
                <a:solidFill>
                  <a:schemeClr val="tx1">
                    <a:lumMod val="65000"/>
                    <a:lumOff val="35000"/>
                  </a:schemeClr>
                </a:solidFill>
                <a:sym typeface="Wingdings" pitchFamily="2" charset="2"/>
              </a:rPr>
              <a:t>No Stress</a:t>
            </a:r>
            <a:endParaRPr lang="en-US" sz="2000" dirty="0">
              <a:solidFill>
                <a:schemeClr val="tx1">
                  <a:lumMod val="65000"/>
                  <a:lumOff val="35000"/>
                </a:schemeClr>
              </a:solidFill>
            </a:endParaRPr>
          </a:p>
        </p:txBody>
      </p:sp>
      <p:sp>
        <p:nvSpPr>
          <p:cNvPr id="8" name="Text Box 6"/>
          <p:cNvSpPr txBox="1">
            <a:spLocks noChangeArrowheads="1"/>
          </p:cNvSpPr>
          <p:nvPr/>
        </p:nvSpPr>
        <p:spPr bwMode="auto">
          <a:xfrm>
            <a:off x="6172200" y="1981200"/>
            <a:ext cx="4495800" cy="954088"/>
          </a:xfrm>
          <a:prstGeom prst="rect">
            <a:avLst/>
          </a:prstGeom>
          <a:noFill/>
          <a:ln w="9525">
            <a:noFill/>
            <a:miter lim="800000"/>
            <a:headEnd/>
            <a:tailEnd/>
          </a:ln>
          <a:effectLst/>
        </p:spPr>
        <p:txBody>
          <a:bodyPr>
            <a:spAutoFit/>
          </a:bodyPr>
          <a:lstStyle/>
          <a:p>
            <a:pPr>
              <a:spcBef>
                <a:spcPct val="50000"/>
              </a:spcBef>
              <a:defRPr/>
            </a:pPr>
            <a:r>
              <a:rPr lang="en-US" sz="2800" dirty="0">
                <a:solidFill>
                  <a:schemeClr val="accent5">
                    <a:lumMod val="75000"/>
                  </a:schemeClr>
                </a:solidFill>
              </a:rPr>
              <a:t>If YES </a:t>
            </a:r>
            <a:r>
              <a:rPr lang="en-US" sz="2800" dirty="0">
                <a:solidFill>
                  <a:schemeClr val="accent5">
                    <a:lumMod val="75000"/>
                  </a:schemeClr>
                </a:solidFill>
                <a:sym typeface="Wingdings" pitchFamily="2" charset="2"/>
              </a:rPr>
              <a:t> </a:t>
            </a:r>
            <a:r>
              <a:rPr lang="en-US" sz="2800" dirty="0">
                <a:solidFill>
                  <a:schemeClr val="tx1">
                    <a:lumMod val="65000"/>
                    <a:lumOff val="35000"/>
                  </a:schemeClr>
                </a:solidFill>
                <a:sym typeface="Wingdings" pitchFamily="2" charset="2"/>
              </a:rPr>
              <a:t>Move to Secondary Appraisal</a:t>
            </a:r>
            <a:endParaRPr lang="en-US" sz="2000" dirty="0">
              <a:solidFill>
                <a:schemeClr val="tx1">
                  <a:lumMod val="65000"/>
                  <a:lumOff val="35000"/>
                </a:schemeClr>
              </a:solidFill>
            </a:endParaRPr>
          </a:p>
        </p:txBody>
      </p:sp>
      <p:sp>
        <p:nvSpPr>
          <p:cNvPr id="44039" name="Text Box 7"/>
          <p:cNvSpPr txBox="1">
            <a:spLocks noChangeArrowheads="1"/>
          </p:cNvSpPr>
          <p:nvPr/>
        </p:nvSpPr>
        <p:spPr bwMode="auto">
          <a:xfrm>
            <a:off x="1524000" y="2935288"/>
            <a:ext cx="39624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800" b="1">
                <a:solidFill>
                  <a:schemeClr val="hlink"/>
                </a:solidFill>
                <a:latin typeface="Arial" charset="0"/>
                <a:ea typeface="ＭＳ Ｐゴシック" pitchFamily="34" charset="-128"/>
              </a:rPr>
              <a:t>Secondary Appraisal</a:t>
            </a:r>
            <a:r>
              <a:rPr lang="en-US" altLang="en-US" sz="2000" b="1">
                <a:solidFill>
                  <a:schemeClr val="hlink"/>
                </a:solidFill>
                <a:latin typeface="Arial" charset="0"/>
                <a:ea typeface="ＭＳ Ｐゴシック" pitchFamily="34" charset="-128"/>
              </a:rPr>
              <a:t> </a:t>
            </a:r>
          </a:p>
          <a:p>
            <a:pPr algn="ctr" eaLnBrk="1" hangingPunct="1">
              <a:spcBef>
                <a:spcPct val="50000"/>
              </a:spcBef>
              <a:buFontTx/>
              <a:buNone/>
            </a:pPr>
            <a:r>
              <a:rPr lang="en-US" altLang="en-US" sz="2400" b="1">
                <a:solidFill>
                  <a:schemeClr val="hlink"/>
                </a:solidFill>
                <a:latin typeface="Arial" charset="0"/>
                <a:ea typeface="ＭＳ Ｐゴシック" pitchFamily="34" charset="-128"/>
              </a:rPr>
              <a:t>(Can I handle this?)</a:t>
            </a:r>
          </a:p>
        </p:txBody>
      </p:sp>
      <p:sp>
        <p:nvSpPr>
          <p:cNvPr id="10" name="Text Box 8"/>
          <p:cNvSpPr txBox="1">
            <a:spLocks noChangeArrowheads="1"/>
          </p:cNvSpPr>
          <p:nvPr/>
        </p:nvSpPr>
        <p:spPr bwMode="auto">
          <a:xfrm>
            <a:off x="5791200" y="3014664"/>
            <a:ext cx="3962400" cy="523875"/>
          </a:xfrm>
          <a:prstGeom prst="rect">
            <a:avLst/>
          </a:prstGeom>
          <a:noFill/>
          <a:ln w="9525">
            <a:noFill/>
            <a:miter lim="800000"/>
            <a:headEnd/>
            <a:tailEnd/>
          </a:ln>
          <a:effectLst/>
        </p:spPr>
        <p:txBody>
          <a:bodyPr>
            <a:spAutoFit/>
          </a:bodyPr>
          <a:lstStyle/>
          <a:p>
            <a:pPr>
              <a:spcBef>
                <a:spcPct val="50000"/>
              </a:spcBef>
              <a:defRPr/>
            </a:pPr>
            <a:r>
              <a:rPr lang="en-US" sz="2800" dirty="0">
                <a:solidFill>
                  <a:schemeClr val="hlink"/>
                </a:solidFill>
              </a:rPr>
              <a:t>If YES </a:t>
            </a:r>
            <a:r>
              <a:rPr lang="en-US" sz="2800" dirty="0">
                <a:solidFill>
                  <a:schemeClr val="hlink"/>
                </a:solidFill>
                <a:sym typeface="Wingdings" pitchFamily="2" charset="2"/>
              </a:rPr>
              <a:t> </a:t>
            </a:r>
            <a:r>
              <a:rPr lang="en-US" sz="2800" dirty="0">
                <a:solidFill>
                  <a:schemeClr val="tx1">
                    <a:lumMod val="65000"/>
                    <a:lumOff val="35000"/>
                  </a:schemeClr>
                </a:solidFill>
                <a:sym typeface="Wingdings" pitchFamily="2" charset="2"/>
              </a:rPr>
              <a:t>No Stress</a:t>
            </a:r>
            <a:endParaRPr lang="en-US" sz="2000" dirty="0">
              <a:solidFill>
                <a:schemeClr val="tx1">
                  <a:lumMod val="65000"/>
                  <a:lumOff val="35000"/>
                </a:schemeClr>
              </a:solidFill>
            </a:endParaRPr>
          </a:p>
        </p:txBody>
      </p:sp>
      <p:sp>
        <p:nvSpPr>
          <p:cNvPr id="11" name="Text Box 9"/>
          <p:cNvSpPr txBox="1">
            <a:spLocks noChangeArrowheads="1"/>
          </p:cNvSpPr>
          <p:nvPr/>
        </p:nvSpPr>
        <p:spPr bwMode="auto">
          <a:xfrm>
            <a:off x="5791200" y="3460751"/>
            <a:ext cx="4914900" cy="893763"/>
          </a:xfrm>
          <a:prstGeom prst="rect">
            <a:avLst/>
          </a:prstGeom>
          <a:noFill/>
          <a:ln w="9525">
            <a:noFill/>
            <a:miter lim="800000"/>
            <a:headEnd/>
            <a:tailEnd/>
          </a:ln>
          <a:effectLst/>
        </p:spPr>
        <p:txBody>
          <a:bodyPr>
            <a:spAutoFit/>
          </a:bodyPr>
          <a:lstStyle/>
          <a:p>
            <a:pPr>
              <a:spcBef>
                <a:spcPct val="50000"/>
              </a:spcBef>
              <a:defRPr/>
            </a:pPr>
            <a:r>
              <a:rPr lang="en-US" sz="2800" dirty="0">
                <a:solidFill>
                  <a:schemeClr val="hlink"/>
                </a:solidFill>
              </a:rPr>
              <a:t>If NO </a:t>
            </a:r>
            <a:r>
              <a:rPr lang="en-US" sz="2800" dirty="0">
                <a:solidFill>
                  <a:schemeClr val="hlink"/>
                </a:solidFill>
                <a:sym typeface="Wingdings" pitchFamily="2" charset="2"/>
              </a:rPr>
              <a:t> </a:t>
            </a:r>
            <a:r>
              <a:rPr lang="en-US" sz="2800" b="1" i="1" dirty="0">
                <a:solidFill>
                  <a:schemeClr val="tx1">
                    <a:lumMod val="65000"/>
                    <a:lumOff val="35000"/>
                  </a:schemeClr>
                </a:solidFill>
                <a:sym typeface="Wingdings" pitchFamily="2" charset="2"/>
              </a:rPr>
              <a:t>STRESS!</a:t>
            </a:r>
            <a:r>
              <a:rPr lang="en-US" sz="2800" dirty="0">
                <a:solidFill>
                  <a:schemeClr val="tx1">
                    <a:lumMod val="65000"/>
                    <a:lumOff val="35000"/>
                  </a:schemeClr>
                </a:solidFill>
                <a:sym typeface="Wingdings" pitchFamily="2" charset="2"/>
              </a:rPr>
              <a:t>                </a:t>
            </a:r>
            <a:r>
              <a:rPr lang="en-US" sz="2400" dirty="0">
                <a:solidFill>
                  <a:schemeClr val="tx1">
                    <a:lumMod val="65000"/>
                    <a:lumOff val="35000"/>
                  </a:schemeClr>
                </a:solidFill>
                <a:sym typeface="Wingdings" pitchFamily="2" charset="2"/>
              </a:rPr>
              <a:t>Will Reappraise over time</a:t>
            </a:r>
            <a:endParaRPr lang="en-US" sz="2000" dirty="0">
              <a:solidFill>
                <a:schemeClr val="tx1">
                  <a:lumMod val="65000"/>
                  <a:lumOff val="35000"/>
                </a:schemeClr>
              </a:solidFill>
            </a:endParaRPr>
          </a:p>
        </p:txBody>
      </p:sp>
      <p:sp>
        <p:nvSpPr>
          <p:cNvPr id="12" name="Text Box 10"/>
          <p:cNvSpPr txBox="1">
            <a:spLocks noChangeArrowheads="1"/>
          </p:cNvSpPr>
          <p:nvPr/>
        </p:nvSpPr>
        <p:spPr bwMode="auto">
          <a:xfrm>
            <a:off x="1917700" y="4394200"/>
            <a:ext cx="3733800" cy="985838"/>
          </a:xfrm>
          <a:prstGeom prst="rect">
            <a:avLst/>
          </a:prstGeom>
          <a:noFill/>
          <a:ln w="9525">
            <a:noFill/>
            <a:miter lim="800000"/>
            <a:headEnd/>
            <a:tailEnd/>
          </a:ln>
          <a:effectLst/>
        </p:spPr>
        <p:txBody>
          <a:bodyPr>
            <a:spAutoFit/>
          </a:bodyPr>
          <a:lstStyle/>
          <a:p>
            <a:pPr algn="ctr">
              <a:spcBef>
                <a:spcPct val="50000"/>
              </a:spcBef>
              <a:defRPr/>
            </a:pPr>
            <a:r>
              <a:rPr lang="en-US" sz="2800" b="1" dirty="0">
                <a:solidFill>
                  <a:schemeClr val="accent2">
                    <a:lumMod val="50000"/>
                  </a:schemeClr>
                </a:solidFill>
              </a:rPr>
              <a:t>Reappraisal</a:t>
            </a:r>
            <a:r>
              <a:rPr lang="en-US" sz="2000" b="1" dirty="0">
                <a:solidFill>
                  <a:schemeClr val="accent2">
                    <a:lumMod val="50000"/>
                  </a:schemeClr>
                </a:solidFill>
              </a:rPr>
              <a:t> </a:t>
            </a:r>
          </a:p>
          <a:p>
            <a:pPr algn="ctr">
              <a:spcBef>
                <a:spcPct val="50000"/>
              </a:spcBef>
              <a:defRPr/>
            </a:pPr>
            <a:r>
              <a:rPr lang="en-US" sz="2000" b="1" dirty="0">
                <a:solidFill>
                  <a:schemeClr val="accent2">
                    <a:lumMod val="50000"/>
                  </a:schemeClr>
                </a:solidFill>
              </a:rPr>
              <a:t>(Is it a problem now?)</a:t>
            </a:r>
          </a:p>
        </p:txBody>
      </p:sp>
      <p:sp>
        <p:nvSpPr>
          <p:cNvPr id="13" name="Text Box 11"/>
          <p:cNvSpPr txBox="1">
            <a:spLocks noChangeArrowheads="1"/>
          </p:cNvSpPr>
          <p:nvPr/>
        </p:nvSpPr>
        <p:spPr bwMode="auto">
          <a:xfrm>
            <a:off x="5499100" y="4406901"/>
            <a:ext cx="4800600" cy="523875"/>
          </a:xfrm>
          <a:prstGeom prst="rect">
            <a:avLst/>
          </a:prstGeom>
          <a:noFill/>
          <a:ln w="9525">
            <a:noFill/>
            <a:miter lim="800000"/>
            <a:headEnd/>
            <a:tailEnd/>
          </a:ln>
          <a:effectLst/>
        </p:spPr>
        <p:txBody>
          <a:bodyPr>
            <a:spAutoFit/>
          </a:bodyPr>
          <a:lstStyle/>
          <a:p>
            <a:pPr algn="ctr">
              <a:spcBef>
                <a:spcPct val="50000"/>
              </a:spcBef>
              <a:defRPr/>
            </a:pPr>
            <a:r>
              <a:rPr lang="en-US" sz="2800" dirty="0">
                <a:solidFill>
                  <a:schemeClr val="accent2">
                    <a:lumMod val="50000"/>
                  </a:schemeClr>
                </a:solidFill>
              </a:rPr>
              <a:t>If NO </a:t>
            </a:r>
            <a:r>
              <a:rPr lang="en-US" sz="2800" dirty="0">
                <a:solidFill>
                  <a:schemeClr val="accent2">
                    <a:lumMod val="50000"/>
                  </a:schemeClr>
                </a:solidFill>
                <a:sym typeface="Wingdings" pitchFamily="2" charset="2"/>
              </a:rPr>
              <a:t> </a:t>
            </a:r>
            <a:r>
              <a:rPr lang="en-US" sz="2800" dirty="0">
                <a:solidFill>
                  <a:schemeClr val="tx1">
                    <a:lumMod val="65000"/>
                    <a:lumOff val="35000"/>
                  </a:schemeClr>
                </a:solidFill>
                <a:sym typeface="Wingdings" pitchFamily="2" charset="2"/>
              </a:rPr>
              <a:t>No More Stress</a:t>
            </a:r>
            <a:endParaRPr lang="en-US" sz="2000" dirty="0">
              <a:solidFill>
                <a:schemeClr val="tx1">
                  <a:lumMod val="65000"/>
                  <a:lumOff val="35000"/>
                </a:schemeClr>
              </a:solidFill>
            </a:endParaRPr>
          </a:p>
        </p:txBody>
      </p:sp>
      <p:sp>
        <p:nvSpPr>
          <p:cNvPr id="14" name="Text Box 12"/>
          <p:cNvSpPr txBox="1">
            <a:spLocks noChangeArrowheads="1"/>
          </p:cNvSpPr>
          <p:nvPr/>
        </p:nvSpPr>
        <p:spPr bwMode="auto">
          <a:xfrm>
            <a:off x="5619750" y="4930776"/>
            <a:ext cx="5257800" cy="523875"/>
          </a:xfrm>
          <a:prstGeom prst="rect">
            <a:avLst/>
          </a:prstGeom>
          <a:noFill/>
          <a:ln w="9525">
            <a:noFill/>
            <a:miter lim="800000"/>
            <a:headEnd/>
            <a:tailEnd/>
          </a:ln>
          <a:effectLst/>
        </p:spPr>
        <p:txBody>
          <a:bodyPr>
            <a:spAutoFit/>
          </a:bodyPr>
          <a:lstStyle/>
          <a:p>
            <a:pPr>
              <a:spcBef>
                <a:spcPct val="50000"/>
              </a:spcBef>
              <a:defRPr/>
            </a:pPr>
            <a:r>
              <a:rPr lang="en-US" sz="2800" dirty="0">
                <a:solidFill>
                  <a:schemeClr val="accent2">
                    <a:lumMod val="50000"/>
                  </a:schemeClr>
                </a:solidFill>
              </a:rPr>
              <a:t>If YES </a:t>
            </a:r>
            <a:r>
              <a:rPr lang="en-US" sz="2800" dirty="0">
                <a:solidFill>
                  <a:schemeClr val="accent2">
                    <a:lumMod val="50000"/>
                  </a:schemeClr>
                </a:solidFill>
                <a:sym typeface="Wingdings" pitchFamily="2" charset="2"/>
              </a:rPr>
              <a:t></a:t>
            </a:r>
            <a:r>
              <a:rPr lang="en-US" sz="2800" i="1" dirty="0">
                <a:solidFill>
                  <a:schemeClr val="tx1">
                    <a:lumMod val="65000"/>
                    <a:lumOff val="35000"/>
                  </a:schemeClr>
                </a:solidFill>
                <a:sym typeface="Wingdings" pitchFamily="2" charset="2"/>
              </a:rPr>
              <a:t>Stress Continues</a:t>
            </a:r>
            <a:endParaRPr lang="en-US" sz="2000" i="1" dirty="0">
              <a:solidFill>
                <a:schemeClr val="tx1">
                  <a:lumMod val="65000"/>
                  <a:lumOff val="35000"/>
                </a:schemeClr>
              </a:solidFill>
            </a:endParaRPr>
          </a:p>
        </p:txBody>
      </p:sp>
      <p:cxnSp>
        <p:nvCxnSpPr>
          <p:cNvPr id="3" name="Straight Connector 2"/>
          <p:cNvCxnSpPr/>
          <p:nvPr/>
        </p:nvCxnSpPr>
        <p:spPr>
          <a:xfrm>
            <a:off x="1828800" y="2909888"/>
            <a:ext cx="83820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917700" y="4316413"/>
            <a:ext cx="8382000" cy="76200"/>
          </a:xfrm>
          <a:prstGeom prst="line">
            <a:avLst/>
          </a:prstGeom>
        </p:spPr>
        <p:style>
          <a:lnRef idx="1">
            <a:schemeClr val="accent1"/>
          </a:lnRef>
          <a:fillRef idx="0">
            <a:schemeClr val="accent1"/>
          </a:fillRef>
          <a:effectRef idx="0">
            <a:schemeClr val="accent1"/>
          </a:effectRef>
          <a:fontRef idx="minor">
            <a:schemeClr val="tx1"/>
          </a:fontRef>
        </p:style>
      </p:cxnSp>
      <p:sp>
        <p:nvSpPr>
          <p:cNvPr id="2" name="Rounded Rectangle 1"/>
          <p:cNvSpPr/>
          <p:nvPr/>
        </p:nvSpPr>
        <p:spPr>
          <a:xfrm>
            <a:off x="6756400" y="38100"/>
            <a:ext cx="3543300" cy="1384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Cognitive Behavioral Therapy can help address irrational appraisals </a:t>
            </a:r>
          </a:p>
        </p:txBody>
      </p:sp>
      <p:sp>
        <p:nvSpPr>
          <p:cNvPr id="4" name="Rounded Rectangle 3"/>
          <p:cNvSpPr/>
          <p:nvPr/>
        </p:nvSpPr>
        <p:spPr>
          <a:xfrm>
            <a:off x="3289300" y="5622925"/>
            <a:ext cx="5638800" cy="125095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sz="2800" dirty="0"/>
              <a:t>What factors make people more or less likely to perceive stress?</a:t>
            </a:r>
          </a:p>
        </p:txBody>
      </p:sp>
    </p:spTree>
    <p:extLst>
      <p:ext uri="{BB962C8B-B14F-4D97-AF65-F5344CB8AC3E}">
        <p14:creationId xmlns:p14="http://schemas.microsoft.com/office/powerpoint/2010/main" val="30739760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1524000" y="152400"/>
            <a:ext cx="9144000" cy="685800"/>
          </a:xfrm>
        </p:spPr>
        <p:txBody>
          <a:bodyPr>
            <a:normAutofit fontScale="90000"/>
          </a:bodyPr>
          <a:lstStyle/>
          <a:p>
            <a:pPr algn="l" eaLnBrk="1" hangingPunct="1"/>
            <a:r>
              <a:rPr lang="en-US" altLang="en-US" sz="2400"/>
              <a:t>Stress has direct &amp; indirect effects on </a:t>
            </a:r>
            <a:br>
              <a:rPr lang="en-US" altLang="en-US" sz="2400"/>
            </a:br>
            <a:r>
              <a:rPr lang="en-US" altLang="en-US" sz="2400"/>
              <a:t>health behavior &amp; psych well-being</a:t>
            </a:r>
            <a:br>
              <a:rPr lang="en-US" altLang="en-US" sz="2400"/>
            </a:br>
            <a:r>
              <a:rPr lang="en-US" altLang="en-US" sz="2400">
                <a:solidFill>
                  <a:srgbClr val="FF0000"/>
                </a:solidFill>
              </a:rPr>
              <a:t>What factors can moderate or intervene?</a:t>
            </a:r>
          </a:p>
        </p:txBody>
      </p:sp>
      <p:pic>
        <p:nvPicPr>
          <p:cNvPr id="43011" name="Picture 2"/>
          <p:cNvPicPr>
            <a:picLocks noChangeAspect="1" noChangeArrowheads="1"/>
          </p:cNvPicPr>
          <p:nvPr/>
        </p:nvPicPr>
        <p:blipFill>
          <a:blip r:embed="rId3">
            <a:extLst>
              <a:ext uri="{28A0092B-C50C-407E-A947-70E740481C1C}">
                <a14:useLocalDpi xmlns:a14="http://schemas.microsoft.com/office/drawing/2010/main" val="0"/>
              </a:ext>
            </a:extLst>
          </a:blip>
          <a:srcRect l="16212" r="18007" b="14149"/>
          <a:stretch>
            <a:fillRect/>
          </a:stretch>
        </p:blipFill>
        <p:spPr bwMode="auto">
          <a:xfrm>
            <a:off x="4343400" y="1030289"/>
            <a:ext cx="6248400" cy="551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524000" y="1398588"/>
            <a:ext cx="2819400" cy="9144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800" dirty="0"/>
              <a:t>Personality </a:t>
            </a:r>
          </a:p>
          <a:p>
            <a:pPr algn="ctr">
              <a:defRPr/>
            </a:pPr>
            <a:r>
              <a:rPr lang="en-US" sz="2000" dirty="0"/>
              <a:t>(ex: hostility, optimism)</a:t>
            </a:r>
          </a:p>
        </p:txBody>
      </p:sp>
      <p:sp>
        <p:nvSpPr>
          <p:cNvPr id="5" name="Rectangle 4"/>
          <p:cNvSpPr/>
          <p:nvPr/>
        </p:nvSpPr>
        <p:spPr>
          <a:xfrm>
            <a:off x="1532164" y="3453719"/>
            <a:ext cx="2811236" cy="9144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800" dirty="0"/>
              <a:t>Social Support </a:t>
            </a:r>
            <a:r>
              <a:rPr lang="en-US" sz="2000" dirty="0"/>
              <a:t>(perceived &amp; received)</a:t>
            </a:r>
          </a:p>
        </p:txBody>
      </p:sp>
      <p:sp>
        <p:nvSpPr>
          <p:cNvPr id="6" name="Rectangle 5"/>
          <p:cNvSpPr/>
          <p:nvPr/>
        </p:nvSpPr>
        <p:spPr>
          <a:xfrm>
            <a:off x="1524000" y="4469038"/>
            <a:ext cx="2819400" cy="9144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800" dirty="0"/>
              <a:t>Resources</a:t>
            </a:r>
          </a:p>
          <a:p>
            <a:pPr algn="ctr">
              <a:defRPr/>
            </a:pPr>
            <a:r>
              <a:rPr lang="en-US" sz="2000" dirty="0"/>
              <a:t>(ex: Status, SES)</a:t>
            </a:r>
          </a:p>
        </p:txBody>
      </p:sp>
      <p:sp>
        <p:nvSpPr>
          <p:cNvPr id="7" name="Rectangle 6"/>
          <p:cNvSpPr/>
          <p:nvPr/>
        </p:nvSpPr>
        <p:spPr>
          <a:xfrm>
            <a:off x="1524000" y="2438400"/>
            <a:ext cx="2819400" cy="9144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800" dirty="0"/>
              <a:t>Control</a:t>
            </a:r>
          </a:p>
          <a:p>
            <a:pPr algn="ctr">
              <a:defRPr/>
            </a:pPr>
            <a:r>
              <a:rPr lang="en-US" sz="2000" dirty="0"/>
              <a:t>(perceived &amp; actual)</a:t>
            </a:r>
          </a:p>
        </p:txBody>
      </p:sp>
      <p:sp>
        <p:nvSpPr>
          <p:cNvPr id="4" name="Rectangle 3"/>
          <p:cNvSpPr/>
          <p:nvPr/>
        </p:nvSpPr>
        <p:spPr>
          <a:xfrm>
            <a:off x="5181600" y="2057400"/>
            <a:ext cx="4267200" cy="609600"/>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3526883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a:xfrm>
            <a:off x="2057401" y="381001"/>
            <a:ext cx="8107363" cy="1050925"/>
          </a:xfrm>
        </p:spPr>
        <p:txBody>
          <a:bodyPr rtlCol="0">
            <a:normAutofit fontScale="90000"/>
          </a:bodyPr>
          <a:lstStyle/>
          <a:p>
            <a:pPr eaLnBrk="1" fontAlgn="auto" hangingPunct="1">
              <a:spcAft>
                <a:spcPts val="0"/>
              </a:spcAft>
              <a:defRPr/>
            </a:pPr>
            <a:r>
              <a:rPr lang="en-US" dirty="0">
                <a:effectLst>
                  <a:outerShdw blurRad="38100" dist="38100" dir="2700000" algn="tl">
                    <a:srgbClr val="000000"/>
                  </a:outerShdw>
                </a:effectLst>
                <a:ea typeface="ＭＳ Ｐゴシック" charset="-128"/>
              </a:rPr>
              <a:t>The Physiology of the Stress Response</a:t>
            </a:r>
          </a:p>
        </p:txBody>
      </p:sp>
      <p:sp>
        <p:nvSpPr>
          <p:cNvPr id="35843" name="Rectangle 3"/>
          <p:cNvSpPr>
            <a:spLocks noGrp="1" noChangeArrowheads="1"/>
          </p:cNvSpPr>
          <p:nvPr>
            <p:ph type="body" idx="4294967295"/>
          </p:nvPr>
        </p:nvSpPr>
        <p:spPr>
          <a:xfrm>
            <a:off x="2971800" y="1676400"/>
            <a:ext cx="7086600" cy="3886200"/>
          </a:xfrm>
        </p:spPr>
        <p:txBody>
          <a:bodyPr/>
          <a:lstStyle/>
          <a:p>
            <a:pPr marL="469900" indent="-469900" eaLnBrk="1" hangingPunct="1"/>
            <a:r>
              <a:rPr lang="en-US" altLang="en-US">
                <a:ea typeface="ＭＳ Ｐゴシック" pitchFamily="34" charset="-128"/>
              </a:rPr>
              <a:t>The Nervous System</a:t>
            </a:r>
          </a:p>
          <a:p>
            <a:pPr marL="469900" indent="-469900" eaLnBrk="1" hangingPunct="1"/>
            <a:r>
              <a:rPr lang="en-US" altLang="en-US">
                <a:ea typeface="ＭＳ Ｐゴシック" pitchFamily="34" charset="-128"/>
              </a:rPr>
              <a:t>The Endocrine System</a:t>
            </a:r>
          </a:p>
          <a:p>
            <a:pPr marL="469900" indent="-469900" eaLnBrk="1" hangingPunct="1"/>
            <a:r>
              <a:rPr lang="en-US" altLang="en-US">
                <a:ea typeface="ＭＳ Ｐゴシック" pitchFamily="34" charset="-128"/>
              </a:rPr>
              <a:t>The Cardiovascular System</a:t>
            </a:r>
          </a:p>
          <a:p>
            <a:pPr marL="469900" indent="-469900" eaLnBrk="1" hangingPunct="1"/>
            <a:r>
              <a:rPr lang="en-US" altLang="en-US">
                <a:ea typeface="ＭＳ Ｐゴシック" pitchFamily="34" charset="-128"/>
              </a:rPr>
              <a:t>The Immune System</a:t>
            </a:r>
          </a:p>
          <a:p>
            <a:pPr marL="469900" indent="-469900" eaLnBrk="1" hangingPunct="1"/>
            <a:endParaRPr lang="en-US" altLang="en-US" sz="1400">
              <a:ea typeface="ＭＳ Ｐゴシック" pitchFamily="34" charset="-128"/>
            </a:endParaRPr>
          </a:p>
          <a:p>
            <a:pPr marL="469900" indent="-469900" eaLnBrk="1" hangingPunct="1"/>
            <a:r>
              <a:rPr lang="en-US" altLang="en-US">
                <a:ea typeface="ＭＳ Ｐゴシック" pitchFamily="34" charset="-128"/>
              </a:rPr>
              <a:t>Vulnerability, Coping &amp; Resilience</a:t>
            </a:r>
          </a:p>
        </p:txBody>
      </p:sp>
    </p:spTree>
    <p:extLst>
      <p:ext uri="{BB962C8B-B14F-4D97-AF65-F5344CB8AC3E}">
        <p14:creationId xmlns:p14="http://schemas.microsoft.com/office/powerpoint/2010/main" val="34904500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1" y="171450"/>
            <a:ext cx="3281363"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7"/>
          <p:cNvGrpSpPr>
            <a:grpSpLocks/>
          </p:cNvGrpSpPr>
          <p:nvPr/>
        </p:nvGrpSpPr>
        <p:grpSpPr bwMode="auto">
          <a:xfrm>
            <a:off x="2209800" y="914400"/>
            <a:ext cx="3352800" cy="1752600"/>
            <a:chOff x="576" y="1776"/>
            <a:chExt cx="2112" cy="1104"/>
          </a:xfrm>
        </p:grpSpPr>
        <p:sp>
          <p:nvSpPr>
            <p:cNvPr id="21518" name="AutoShape 6"/>
            <p:cNvSpPr>
              <a:spLocks noChangeArrowheads="1"/>
            </p:cNvSpPr>
            <p:nvPr/>
          </p:nvSpPr>
          <p:spPr bwMode="auto">
            <a:xfrm>
              <a:off x="576" y="1776"/>
              <a:ext cx="2112" cy="1104"/>
            </a:xfrm>
            <a:prstGeom prst="irregularSeal1">
              <a:avLst/>
            </a:prstGeom>
            <a:solidFill>
              <a:schemeClr val="accent1"/>
            </a:solidFill>
            <a:ln w="9525">
              <a:solidFill>
                <a:schemeClr val="tx1"/>
              </a:solidFill>
              <a:miter lim="800000"/>
              <a:headEnd/>
              <a:tailEnd/>
            </a:ln>
          </p:spPr>
          <p:txBody>
            <a:bodyPr wrap="none" anchor="ct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0" hangingPunct="0">
                <a:defRPr/>
              </a:pPr>
              <a:endParaRPr lang="en-US" altLang="en-US" sz="2000">
                <a:solidFill>
                  <a:prstClr val="black"/>
                </a:solidFill>
                <a:latin typeface="Times New Roman" pitchFamily="18" charset="0"/>
              </a:endParaRPr>
            </a:p>
          </p:txBody>
        </p:sp>
        <p:sp>
          <p:nvSpPr>
            <p:cNvPr id="21519" name="Text Box 5"/>
            <p:cNvSpPr txBox="1">
              <a:spLocks noChangeArrowheads="1"/>
            </p:cNvSpPr>
            <p:nvPr/>
          </p:nvSpPr>
          <p:spPr bwMode="auto">
            <a:xfrm>
              <a:off x="1152" y="2064"/>
              <a:ext cx="91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0" hangingPunct="0">
                <a:spcBef>
                  <a:spcPct val="50000"/>
                </a:spcBef>
                <a:defRPr/>
              </a:pPr>
              <a:r>
                <a:rPr lang="en-US" altLang="en-US" sz="2000">
                  <a:solidFill>
                    <a:prstClr val="black"/>
                  </a:solidFill>
                  <a:latin typeface="Times New Roman" pitchFamily="18" charset="0"/>
                </a:rPr>
                <a:t>SENSORY INFO</a:t>
              </a:r>
            </a:p>
          </p:txBody>
        </p:sp>
      </p:grpSp>
      <p:sp>
        <p:nvSpPr>
          <p:cNvPr id="84999" name="Line 8"/>
          <p:cNvSpPr>
            <a:spLocks noChangeShapeType="1"/>
          </p:cNvSpPr>
          <p:nvPr/>
        </p:nvSpPr>
        <p:spPr bwMode="auto">
          <a:xfrm flipH="1">
            <a:off x="2590800" y="2438400"/>
            <a:ext cx="5334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hangingPunct="0">
              <a:defRPr/>
            </a:pPr>
            <a:endParaRPr lang="en-US">
              <a:solidFill>
                <a:prstClr val="black"/>
              </a:solidFill>
              <a:ea typeface="ＭＳ Ｐゴシック" pitchFamily="34" charset="-128"/>
            </a:endParaRPr>
          </a:p>
        </p:txBody>
      </p:sp>
      <p:sp>
        <p:nvSpPr>
          <p:cNvPr id="85000" name="Text Box 10"/>
          <p:cNvSpPr txBox="1">
            <a:spLocks noChangeArrowheads="1"/>
          </p:cNvSpPr>
          <p:nvPr/>
        </p:nvSpPr>
        <p:spPr bwMode="auto">
          <a:xfrm>
            <a:off x="1828800" y="3048000"/>
            <a:ext cx="1828800" cy="1570038"/>
          </a:xfrm>
          <a:prstGeom prst="rect">
            <a:avLst/>
          </a:prstGeom>
          <a:noFill/>
          <a:ln w="9525">
            <a:noFill/>
            <a:miter lim="800000"/>
            <a:headEnd/>
            <a:tailEnd/>
          </a:ln>
        </p:spPr>
        <p:txBody>
          <a:bodyPr>
            <a:spAutoFit/>
          </a:bodyPr>
          <a:lstStyle/>
          <a:p>
            <a:pPr eaLnBrk="0" hangingPunct="0">
              <a:spcBef>
                <a:spcPct val="50000"/>
              </a:spcBef>
              <a:defRPr/>
            </a:pPr>
            <a:r>
              <a:rPr lang="en-US" sz="2400" b="1" dirty="0">
                <a:solidFill>
                  <a:srgbClr val="7598D9">
                    <a:lumMod val="75000"/>
                  </a:srgbClr>
                </a:solidFill>
                <a:latin typeface="Times New Roman" pitchFamily="18" charset="0"/>
                <a:ea typeface="ＭＳ Ｐゴシック" pitchFamily="34" charset="-128"/>
              </a:rPr>
              <a:t>Spinal cord </a:t>
            </a:r>
            <a:r>
              <a:rPr lang="en-US" sz="2400" dirty="0">
                <a:solidFill>
                  <a:prstClr val="black"/>
                </a:solidFill>
                <a:latin typeface="Times New Roman" pitchFamily="18" charset="0"/>
                <a:ea typeface="ＭＳ Ｐゴシック" pitchFamily="34" charset="-128"/>
              </a:rPr>
              <a:t>(autonomic action starts, alertness)</a:t>
            </a:r>
          </a:p>
        </p:txBody>
      </p:sp>
      <p:sp>
        <p:nvSpPr>
          <p:cNvPr id="85001" name="Text Box 11"/>
          <p:cNvSpPr txBox="1">
            <a:spLocks noChangeArrowheads="1"/>
          </p:cNvSpPr>
          <p:nvPr/>
        </p:nvSpPr>
        <p:spPr bwMode="auto">
          <a:xfrm>
            <a:off x="3967164" y="2768600"/>
            <a:ext cx="2509837" cy="1200150"/>
          </a:xfrm>
          <a:prstGeom prst="rect">
            <a:avLst/>
          </a:prstGeom>
          <a:noFill/>
          <a:ln w="9525">
            <a:noFill/>
            <a:miter lim="800000"/>
            <a:headEnd/>
            <a:tailEnd/>
          </a:ln>
        </p:spPr>
        <p:txBody>
          <a:bodyPr>
            <a:spAutoFit/>
          </a:bodyPr>
          <a:lstStyle/>
          <a:p>
            <a:pPr eaLnBrk="0" hangingPunct="0">
              <a:spcBef>
                <a:spcPct val="50000"/>
              </a:spcBef>
              <a:defRPr/>
            </a:pPr>
            <a:r>
              <a:rPr lang="en-US" sz="2400" b="1" dirty="0">
                <a:solidFill>
                  <a:srgbClr val="B32C16">
                    <a:lumMod val="75000"/>
                  </a:srgbClr>
                </a:solidFill>
                <a:latin typeface="Times New Roman" pitchFamily="18" charset="0"/>
                <a:ea typeface="ＭＳ Ｐゴシック" pitchFamily="34" charset="-128"/>
              </a:rPr>
              <a:t>  Thalamus </a:t>
            </a:r>
            <a:r>
              <a:rPr lang="en-US" sz="2400" dirty="0">
                <a:solidFill>
                  <a:prstClr val="black"/>
                </a:solidFill>
                <a:latin typeface="Times New Roman" pitchFamily="18" charset="0"/>
                <a:ea typeface="ＭＳ Ｐゴシック" pitchFamily="34" charset="-128"/>
              </a:rPr>
              <a:t>(relays sense info for interpretation)</a:t>
            </a:r>
          </a:p>
        </p:txBody>
      </p:sp>
      <p:sp>
        <p:nvSpPr>
          <p:cNvPr id="85002" name="Line 12"/>
          <p:cNvSpPr>
            <a:spLocks noChangeShapeType="1"/>
          </p:cNvSpPr>
          <p:nvPr/>
        </p:nvSpPr>
        <p:spPr bwMode="auto">
          <a:xfrm>
            <a:off x="4343400" y="2514600"/>
            <a:ext cx="2286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hangingPunct="0">
              <a:defRPr/>
            </a:pPr>
            <a:endParaRPr lang="en-US">
              <a:solidFill>
                <a:prstClr val="black"/>
              </a:solidFill>
              <a:ea typeface="ＭＳ Ｐゴシック" pitchFamily="34" charset="-128"/>
            </a:endParaRPr>
          </a:p>
        </p:txBody>
      </p:sp>
      <p:sp>
        <p:nvSpPr>
          <p:cNvPr id="85004" name="Text Box 14"/>
          <p:cNvSpPr txBox="1">
            <a:spLocks noChangeArrowheads="1"/>
          </p:cNvSpPr>
          <p:nvPr/>
        </p:nvSpPr>
        <p:spPr bwMode="auto">
          <a:xfrm>
            <a:off x="4229100" y="3968751"/>
            <a:ext cx="2590800" cy="1077913"/>
          </a:xfrm>
          <a:prstGeom prst="rect">
            <a:avLst/>
          </a:prstGeom>
          <a:noFill/>
          <a:ln w="9525">
            <a:noFill/>
            <a:miter lim="800000"/>
            <a:headEnd/>
            <a:tailEnd/>
          </a:ln>
        </p:spPr>
        <p:txBody>
          <a:bodyPr>
            <a:spAutoFit/>
          </a:bodyPr>
          <a:lstStyle/>
          <a:p>
            <a:pPr eaLnBrk="0" hangingPunct="0">
              <a:spcBef>
                <a:spcPct val="50000"/>
              </a:spcBef>
              <a:defRPr/>
            </a:pPr>
            <a:r>
              <a:rPr lang="en-US" sz="2400" b="1" dirty="0">
                <a:solidFill>
                  <a:srgbClr val="B32C16">
                    <a:lumMod val="75000"/>
                  </a:srgbClr>
                </a:solidFill>
                <a:latin typeface="Times New Roman" pitchFamily="18" charset="0"/>
                <a:ea typeface="ＭＳ Ｐゴシック" pitchFamily="34" charset="-128"/>
              </a:rPr>
              <a:t>Hypothalamus</a:t>
            </a:r>
            <a:r>
              <a:rPr lang="en-US" sz="2800" b="1" dirty="0">
                <a:solidFill>
                  <a:srgbClr val="B32C16">
                    <a:lumMod val="75000"/>
                  </a:srgbClr>
                </a:solidFill>
                <a:latin typeface="Times New Roman" pitchFamily="18" charset="0"/>
                <a:ea typeface="ＭＳ Ｐゴシック" pitchFamily="34" charset="-128"/>
              </a:rPr>
              <a:t>    </a:t>
            </a:r>
            <a:r>
              <a:rPr lang="en-US" dirty="0">
                <a:solidFill>
                  <a:prstClr val="black"/>
                </a:solidFill>
                <a:latin typeface="Times New Roman" pitchFamily="18" charset="0"/>
                <a:ea typeface="ＭＳ Ｐゴシック" pitchFamily="34" charset="-128"/>
              </a:rPr>
              <a:t>(4 F’s </a:t>
            </a:r>
            <a:r>
              <a:rPr lang="en-US" dirty="0">
                <a:solidFill>
                  <a:prstClr val="black"/>
                </a:solidFill>
                <a:latin typeface="Times New Roman" pitchFamily="18" charset="0"/>
                <a:ea typeface="ＭＳ Ｐゴシック" pitchFamily="34" charset="-128"/>
                <a:sym typeface="Wingdings" panose="05000000000000000000" pitchFamily="2" charset="2"/>
              </a:rPr>
              <a:t> fighting, fleeing, feeding &amp; sex </a:t>
            </a:r>
            <a:r>
              <a:rPr lang="en-US" dirty="0">
                <a:solidFill>
                  <a:prstClr val="black"/>
                </a:solidFill>
                <a:latin typeface="Times New Roman" pitchFamily="18" charset="0"/>
                <a:ea typeface="ＭＳ Ｐゴシック" pitchFamily="34" charset="-128"/>
              </a:rPr>
              <a:t>)</a:t>
            </a:r>
            <a:endParaRPr lang="en-US" sz="1600" dirty="0">
              <a:solidFill>
                <a:prstClr val="black"/>
              </a:solidFill>
              <a:latin typeface="Times New Roman" pitchFamily="18" charset="0"/>
              <a:ea typeface="ＭＳ Ｐゴシック" pitchFamily="34" charset="-128"/>
            </a:endParaRPr>
          </a:p>
        </p:txBody>
      </p:sp>
      <p:sp>
        <p:nvSpPr>
          <p:cNvPr id="85006" name="Text Box 16"/>
          <p:cNvSpPr txBox="1">
            <a:spLocks noChangeArrowheads="1"/>
          </p:cNvSpPr>
          <p:nvPr/>
        </p:nvSpPr>
        <p:spPr bwMode="auto">
          <a:xfrm>
            <a:off x="7848600" y="4867275"/>
            <a:ext cx="2667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0" hangingPunct="0">
              <a:spcBef>
                <a:spcPct val="50000"/>
              </a:spcBef>
              <a:defRPr/>
            </a:pPr>
            <a:r>
              <a:rPr lang="en-US" altLang="en-US" sz="2400" b="1">
                <a:solidFill>
                  <a:srgbClr val="002060"/>
                </a:solidFill>
                <a:latin typeface="Times New Roman" pitchFamily="18" charset="0"/>
              </a:rPr>
              <a:t>Hippocampus</a:t>
            </a:r>
            <a:r>
              <a:rPr lang="en-US" altLang="en-US" sz="2400">
                <a:solidFill>
                  <a:srgbClr val="002060"/>
                </a:solidFill>
                <a:latin typeface="Times New Roman" pitchFamily="18" charset="0"/>
              </a:rPr>
              <a:t> </a:t>
            </a:r>
            <a:r>
              <a:rPr lang="en-US" altLang="en-US" sz="2400">
                <a:solidFill>
                  <a:prstClr val="black"/>
                </a:solidFill>
                <a:latin typeface="Times New Roman" pitchFamily="18" charset="0"/>
              </a:rPr>
              <a:t>(Memory &amp; emotional baggage)</a:t>
            </a:r>
          </a:p>
        </p:txBody>
      </p:sp>
      <p:sp>
        <p:nvSpPr>
          <p:cNvPr id="85008" name="Text Box 18"/>
          <p:cNvSpPr txBox="1">
            <a:spLocks noChangeArrowheads="1"/>
          </p:cNvSpPr>
          <p:nvPr/>
        </p:nvSpPr>
        <p:spPr bwMode="auto">
          <a:xfrm>
            <a:off x="5068888" y="5156201"/>
            <a:ext cx="25908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0" hangingPunct="0">
              <a:spcBef>
                <a:spcPct val="50000"/>
              </a:spcBef>
              <a:defRPr/>
            </a:pPr>
            <a:r>
              <a:rPr lang="en-US" altLang="en-US" sz="2400" b="1">
                <a:solidFill>
                  <a:srgbClr val="002060"/>
                </a:solidFill>
                <a:latin typeface="Times New Roman" pitchFamily="18" charset="0"/>
              </a:rPr>
              <a:t>Amygdala</a:t>
            </a:r>
            <a:r>
              <a:rPr lang="en-US" altLang="en-US" sz="2400">
                <a:solidFill>
                  <a:prstClr val="black"/>
                </a:solidFill>
                <a:latin typeface="Times New Roman" pitchFamily="18" charset="0"/>
              </a:rPr>
              <a:t> </a:t>
            </a:r>
            <a:r>
              <a:rPr lang="en-US" altLang="en-US" sz="2000">
                <a:solidFill>
                  <a:prstClr val="black"/>
                </a:solidFill>
                <a:latin typeface="Times New Roman" pitchFamily="18" charset="0"/>
              </a:rPr>
              <a:t>(forms </a:t>
            </a:r>
            <a:r>
              <a:rPr lang="en-US" altLang="en-US" sz="2000" u="sng">
                <a:solidFill>
                  <a:prstClr val="black"/>
                </a:solidFill>
                <a:latin typeface="Times New Roman" pitchFamily="18" charset="0"/>
              </a:rPr>
              <a:t>emotional associations</a:t>
            </a:r>
            <a:r>
              <a:rPr lang="en-US" altLang="en-US" sz="2000">
                <a:solidFill>
                  <a:prstClr val="black"/>
                </a:solidFill>
                <a:latin typeface="Times New Roman" pitchFamily="18" charset="0"/>
              </a:rPr>
              <a:t> w/ sensory stimuli)</a:t>
            </a:r>
            <a:endParaRPr lang="en-US" altLang="en-US" sz="2400">
              <a:solidFill>
                <a:prstClr val="black"/>
              </a:solidFill>
              <a:latin typeface="Times New Roman" pitchFamily="18" charset="0"/>
            </a:endParaRPr>
          </a:p>
        </p:txBody>
      </p:sp>
      <p:sp>
        <p:nvSpPr>
          <p:cNvPr id="85010" name="Text Box 20"/>
          <p:cNvSpPr txBox="1">
            <a:spLocks noChangeArrowheads="1"/>
          </p:cNvSpPr>
          <p:nvPr/>
        </p:nvSpPr>
        <p:spPr bwMode="auto">
          <a:xfrm>
            <a:off x="6858000" y="3276600"/>
            <a:ext cx="3276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0" hangingPunct="0">
              <a:spcBef>
                <a:spcPct val="50000"/>
              </a:spcBef>
              <a:defRPr/>
            </a:pPr>
            <a:r>
              <a:rPr lang="en-US" altLang="en-US" sz="2400" b="1" dirty="0">
                <a:solidFill>
                  <a:srgbClr val="FE8637">
                    <a:lumMod val="75000"/>
                  </a:srgbClr>
                </a:solidFill>
                <a:latin typeface="Times New Roman" pitchFamily="18" charset="0"/>
              </a:rPr>
              <a:t>Cerebral cortex            </a:t>
            </a:r>
            <a:r>
              <a:rPr lang="en-US" altLang="en-US" sz="2000" dirty="0">
                <a:solidFill>
                  <a:srgbClr val="FE8637">
                    <a:lumMod val="75000"/>
                  </a:srgbClr>
                </a:solidFill>
                <a:latin typeface="Times New Roman" pitchFamily="18" charset="0"/>
              </a:rPr>
              <a:t> </a:t>
            </a:r>
            <a:r>
              <a:rPr lang="en-US" altLang="en-US" sz="2000" dirty="0">
                <a:solidFill>
                  <a:prstClr val="black"/>
                </a:solidFill>
                <a:latin typeface="Times New Roman" pitchFamily="18" charset="0"/>
              </a:rPr>
              <a:t>(4 lobes </a:t>
            </a:r>
            <a:r>
              <a:rPr lang="en-US" altLang="en-US" sz="2000" dirty="0">
                <a:solidFill>
                  <a:prstClr val="black"/>
                </a:solidFill>
                <a:latin typeface="Times New Roman" pitchFamily="18" charset="0"/>
                <a:sym typeface="Wingdings" pitchFamily="2" charset="2"/>
              </a:rPr>
              <a:t> </a:t>
            </a:r>
            <a:r>
              <a:rPr lang="en-US" altLang="en-US" sz="2000" dirty="0">
                <a:solidFill>
                  <a:prstClr val="black"/>
                </a:solidFill>
                <a:latin typeface="Times New Roman" pitchFamily="18" charset="0"/>
              </a:rPr>
              <a:t>recognizes  &amp; makes sense of input + decision making)</a:t>
            </a:r>
          </a:p>
        </p:txBody>
      </p:sp>
      <p:sp>
        <p:nvSpPr>
          <p:cNvPr id="85012" name="Text Box 22"/>
          <p:cNvSpPr txBox="1">
            <a:spLocks noChangeArrowheads="1"/>
          </p:cNvSpPr>
          <p:nvPr/>
        </p:nvSpPr>
        <p:spPr bwMode="auto">
          <a:xfrm>
            <a:off x="1790700" y="5146676"/>
            <a:ext cx="2781300" cy="1015663"/>
          </a:xfrm>
          <a:prstGeom prst="rect">
            <a:avLst/>
          </a:prstGeom>
          <a:noFill/>
          <a:ln w="44450" cap="rnd">
            <a:solidFill>
              <a:srgbClr val="00CCFF"/>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0" hangingPunct="0">
              <a:spcBef>
                <a:spcPct val="50000"/>
              </a:spcBef>
              <a:defRPr/>
            </a:pPr>
            <a:r>
              <a:rPr lang="en-US" altLang="en-US" sz="2000" dirty="0">
                <a:solidFill>
                  <a:prstClr val="black"/>
                </a:solidFill>
                <a:latin typeface="Times New Roman" pitchFamily="18" charset="0"/>
              </a:rPr>
              <a:t>*Hypothalamus initiates additional response via the pituitary gland</a:t>
            </a:r>
          </a:p>
        </p:txBody>
      </p:sp>
      <p:sp>
        <p:nvSpPr>
          <p:cNvPr id="40973" name="Text Box 22"/>
          <p:cNvSpPr txBox="1">
            <a:spLocks noChangeArrowheads="1"/>
          </p:cNvSpPr>
          <p:nvPr/>
        </p:nvSpPr>
        <p:spPr bwMode="auto">
          <a:xfrm>
            <a:off x="1524000" y="26989"/>
            <a:ext cx="4800600" cy="708025"/>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spAutoFit/>
          </a:bodyP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0" hangingPunct="0">
              <a:spcBef>
                <a:spcPct val="50000"/>
              </a:spcBef>
              <a:defRPr/>
            </a:pPr>
            <a:r>
              <a:rPr lang="en-US" altLang="en-US" sz="2000" dirty="0">
                <a:solidFill>
                  <a:prstClr val="black"/>
                </a:solidFill>
                <a:latin typeface="Times New Roman" pitchFamily="18" charset="0"/>
              </a:rPr>
              <a:t>Major central nervous system components involved in the stress response</a:t>
            </a:r>
          </a:p>
        </p:txBody>
      </p:sp>
    </p:spTree>
    <p:extLst>
      <p:ext uri="{BB962C8B-B14F-4D97-AF65-F5344CB8AC3E}">
        <p14:creationId xmlns:p14="http://schemas.microsoft.com/office/powerpoint/2010/main" val="2604289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1905000" y="-88900"/>
            <a:ext cx="8229600" cy="1143000"/>
          </a:xfrm>
        </p:spPr>
        <p:txBody>
          <a:bodyPr/>
          <a:lstStyle/>
          <a:p>
            <a:pPr eaLnBrk="1" hangingPunct="1"/>
            <a:r>
              <a:rPr lang="en-US" altLang="en-US" sz="3600"/>
              <a:t>Pain Perception - Nociception</a:t>
            </a:r>
          </a:p>
        </p:txBody>
      </p:sp>
      <p:sp>
        <p:nvSpPr>
          <p:cNvPr id="3" name="Content Placeholder 2"/>
          <p:cNvSpPr>
            <a:spLocks noGrp="1"/>
          </p:cNvSpPr>
          <p:nvPr>
            <p:ph sz="half" idx="1"/>
          </p:nvPr>
        </p:nvSpPr>
        <p:spPr>
          <a:xfrm>
            <a:off x="1752600" y="1206500"/>
            <a:ext cx="2057400" cy="1143000"/>
          </a:xfrm>
          <a:solidFill>
            <a:schemeClr val="accent2">
              <a:lumMod val="60000"/>
              <a:lumOff val="40000"/>
            </a:schemeClr>
          </a:solidFill>
        </p:spPr>
        <p:txBody>
          <a:bodyPr rtlCol="0">
            <a:normAutofit/>
          </a:bodyPr>
          <a:lstStyle/>
          <a:p>
            <a:pPr marL="0" indent="0" eaLnBrk="1" fontAlgn="auto" hangingPunct="1">
              <a:spcAft>
                <a:spcPts val="0"/>
              </a:spcAft>
              <a:buNone/>
              <a:defRPr/>
            </a:pPr>
            <a:r>
              <a:rPr lang="en-US" sz="2400" b="1" dirty="0"/>
              <a:t>Painful stimuli activate nociceptors</a:t>
            </a:r>
          </a:p>
          <a:p>
            <a:pPr marL="182880" indent="-182880" eaLnBrk="1" fontAlgn="auto" hangingPunct="1">
              <a:spcAft>
                <a:spcPts val="0"/>
              </a:spcAft>
              <a:buFont typeface="Arial" pitchFamily="34" charset="0"/>
              <a:buChar char="•"/>
              <a:defRPr/>
            </a:pPr>
            <a:endParaRPr lang="en-US" sz="300" dirty="0"/>
          </a:p>
        </p:txBody>
      </p:sp>
      <p:sp>
        <p:nvSpPr>
          <p:cNvPr id="4" name="Content Placeholder 3"/>
          <p:cNvSpPr>
            <a:spLocks noGrp="1"/>
          </p:cNvSpPr>
          <p:nvPr>
            <p:ph sz="half" idx="2"/>
          </p:nvPr>
        </p:nvSpPr>
        <p:spPr>
          <a:xfrm>
            <a:off x="3810000" y="762000"/>
            <a:ext cx="3276600" cy="2438400"/>
          </a:xfrm>
          <a:solidFill>
            <a:schemeClr val="tx2">
              <a:lumMod val="40000"/>
              <a:lumOff val="60000"/>
            </a:schemeClr>
          </a:solidFill>
        </p:spPr>
        <p:txBody>
          <a:bodyPr rtlCol="0">
            <a:noAutofit/>
          </a:bodyPr>
          <a:lstStyle/>
          <a:p>
            <a:pPr marL="182880" indent="-182880" eaLnBrk="1" fontAlgn="auto" hangingPunct="1">
              <a:spcAft>
                <a:spcPts val="0"/>
              </a:spcAft>
              <a:buFont typeface="Arial" pitchFamily="34" charset="0"/>
              <a:buChar char="•"/>
              <a:defRPr/>
            </a:pPr>
            <a:r>
              <a:rPr lang="en-US" sz="2000" b="1" dirty="0"/>
              <a:t>A-delta fibers </a:t>
            </a:r>
            <a:r>
              <a:rPr lang="en-US" sz="2000" dirty="0"/>
              <a:t>= myelinated fibers – transmit sharp, brief pain rapidly</a:t>
            </a:r>
          </a:p>
          <a:p>
            <a:pPr marL="182880" indent="-182880" eaLnBrk="1" fontAlgn="auto" hangingPunct="1">
              <a:spcAft>
                <a:spcPts val="0"/>
              </a:spcAft>
              <a:buFont typeface="Arial" pitchFamily="34" charset="0"/>
              <a:buChar char="•"/>
              <a:defRPr/>
            </a:pPr>
            <a:endParaRPr lang="en-US" sz="1050" dirty="0"/>
          </a:p>
          <a:p>
            <a:pPr marL="182880" indent="-182880" eaLnBrk="1" fontAlgn="auto" hangingPunct="1">
              <a:spcAft>
                <a:spcPts val="0"/>
              </a:spcAft>
              <a:buFont typeface="Arial" pitchFamily="34" charset="0"/>
              <a:buChar char="•"/>
              <a:defRPr/>
            </a:pPr>
            <a:r>
              <a:rPr lang="en-US" sz="2000" b="1" dirty="0"/>
              <a:t>C-fibers</a:t>
            </a:r>
            <a:r>
              <a:rPr lang="en-US" sz="2000" dirty="0"/>
              <a:t> = unmyelinated fibers – transmit slow, dull, aching pain</a:t>
            </a:r>
          </a:p>
        </p:txBody>
      </p:sp>
      <p:sp>
        <p:nvSpPr>
          <p:cNvPr id="5" name="Content Placeholder 3"/>
          <p:cNvSpPr txBox="1">
            <a:spLocks/>
          </p:cNvSpPr>
          <p:nvPr/>
        </p:nvSpPr>
        <p:spPr>
          <a:xfrm>
            <a:off x="7086601" y="762000"/>
            <a:ext cx="3579813" cy="24384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lstStyle/>
          <a:p>
            <a:pPr marL="342900" indent="-342900">
              <a:spcBef>
                <a:spcPct val="20000"/>
              </a:spcBef>
              <a:buFont typeface="Arial" pitchFamily="34" charset="0"/>
              <a:buChar char="•"/>
              <a:defRPr/>
            </a:pPr>
            <a:r>
              <a:rPr lang="en-US" dirty="0"/>
              <a:t>A-delta fibers = project to thalamus &amp; sensory areas of the cerebral cortex </a:t>
            </a:r>
            <a:r>
              <a:rPr lang="en-US" dirty="0">
                <a:sym typeface="Wingdings" pitchFamily="2" charset="2"/>
              </a:rPr>
              <a:t> sensory experience of pain</a:t>
            </a:r>
            <a:endParaRPr lang="en-US" dirty="0"/>
          </a:p>
          <a:p>
            <a:pPr marL="342900" indent="-342900">
              <a:spcBef>
                <a:spcPct val="20000"/>
              </a:spcBef>
              <a:buFont typeface="Arial" pitchFamily="34" charset="0"/>
              <a:buChar char="•"/>
              <a:defRPr/>
            </a:pPr>
            <a:endParaRPr lang="en-US" sz="100" dirty="0"/>
          </a:p>
          <a:p>
            <a:pPr marL="342900" indent="-342900">
              <a:spcBef>
                <a:spcPct val="20000"/>
              </a:spcBef>
              <a:buFont typeface="Arial" pitchFamily="34" charset="0"/>
              <a:buChar char="•"/>
              <a:defRPr/>
            </a:pPr>
            <a:r>
              <a:rPr lang="en-US" dirty="0"/>
              <a:t>C-fibers =project to thalamus, hypothalamus, &amp; cortex </a:t>
            </a:r>
            <a:r>
              <a:rPr lang="en-US" dirty="0">
                <a:sym typeface="Wingdings" pitchFamily="2" charset="2"/>
              </a:rPr>
              <a:t> </a:t>
            </a:r>
            <a:r>
              <a:rPr lang="en-US" b="1" dirty="0">
                <a:sym typeface="Wingdings" pitchFamily="2" charset="2"/>
              </a:rPr>
              <a:t>motivational &amp; emotional experience of pain</a:t>
            </a:r>
            <a:endParaRPr lang="en-US" b="1" dirty="0"/>
          </a:p>
        </p:txBody>
      </p:sp>
      <p:pic>
        <p:nvPicPr>
          <p:cNvPr id="6146" name="Picture 2" descr="http://fce-study.netdna-ssl.com/images/upload-flashcards/931975/637096_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0188" y="3386139"/>
            <a:ext cx="2309813"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2" descr="https://neurowiki2012.wikispaces.com/file/view/phantom_limb_4.jpg/317840968/495x313/phantom_limb_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001" y="3460750"/>
            <a:ext cx="2487613"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Picture 2" descr="http://www.laurafreberg.com/AscendingPainPathway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3352801"/>
            <a:ext cx="3644900"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ounded Rectangle 1"/>
          <p:cNvSpPr/>
          <p:nvPr/>
        </p:nvSpPr>
        <p:spPr>
          <a:xfrm>
            <a:off x="7962901" y="5257800"/>
            <a:ext cx="2487613" cy="13716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en-US" dirty="0"/>
              <a:t>Modulation of pain can happen in the ascending or descending pathways </a:t>
            </a:r>
          </a:p>
        </p:txBody>
      </p:sp>
    </p:spTree>
    <p:extLst>
      <p:ext uri="{BB962C8B-B14F-4D97-AF65-F5344CB8AC3E}">
        <p14:creationId xmlns:p14="http://schemas.microsoft.com/office/powerpoint/2010/main" val="34811267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5"/>
          <p:cNvSpPr txBox="1">
            <a:spLocks noGrp="1"/>
          </p:cNvSpPr>
          <p:nvPr/>
        </p:nvSpPr>
        <p:spPr bwMode="auto">
          <a:xfrm>
            <a:off x="8305800" y="6019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72AA1EEF-5BFC-4DB9-A8CF-A477285CBECB}" type="slidenum">
              <a:rPr lang="en-US" altLang="en-US" sz="1000">
                <a:latin typeface="Arial" charset="0"/>
                <a:ea typeface="ＭＳ Ｐゴシック" pitchFamily="34" charset="-128"/>
              </a:rPr>
              <a:pPr algn="r" eaLnBrk="1" hangingPunct="1">
                <a:spcBef>
                  <a:spcPct val="0"/>
                </a:spcBef>
                <a:buFontTx/>
                <a:buNone/>
              </a:pPr>
              <a:t>29</a:t>
            </a:fld>
            <a:endParaRPr lang="en-US" altLang="en-US" sz="1000">
              <a:latin typeface="Arial" charset="0"/>
              <a:ea typeface="ＭＳ Ｐゴシック" pitchFamily="34" charset="-128"/>
            </a:endParaRPr>
          </a:p>
        </p:txBody>
      </p:sp>
      <p:sp>
        <p:nvSpPr>
          <p:cNvPr id="119811" name="Rectangle 2"/>
          <p:cNvSpPr>
            <a:spLocks noGrp="1" noChangeArrowheads="1"/>
          </p:cNvSpPr>
          <p:nvPr>
            <p:ph type="title" idx="4294967295"/>
          </p:nvPr>
        </p:nvSpPr>
        <p:spPr>
          <a:xfrm>
            <a:off x="1981200" y="228600"/>
            <a:ext cx="8686800" cy="762000"/>
          </a:xfrm>
        </p:spPr>
        <p:txBody>
          <a:bodyPr rtlCol="0">
            <a:normAutofit/>
          </a:bodyPr>
          <a:lstStyle/>
          <a:p>
            <a:pPr eaLnBrk="1" fontAlgn="auto" hangingPunct="1">
              <a:spcAft>
                <a:spcPts val="0"/>
              </a:spcAft>
              <a:defRPr/>
            </a:pPr>
            <a:r>
              <a:rPr lang="en-US" sz="3200" dirty="0">
                <a:solidFill>
                  <a:schemeClr val="accent1">
                    <a:tint val="88000"/>
                    <a:satMod val="150000"/>
                  </a:schemeClr>
                </a:solidFill>
              </a:rPr>
              <a:t>Physiology of the Stress Response</a:t>
            </a:r>
          </a:p>
        </p:txBody>
      </p:sp>
      <p:sp>
        <p:nvSpPr>
          <p:cNvPr id="119812" name="Rectangle 3"/>
          <p:cNvSpPr>
            <a:spLocks noGrp="1" noChangeArrowheads="1"/>
          </p:cNvSpPr>
          <p:nvPr>
            <p:ph type="body" idx="4294967295"/>
          </p:nvPr>
        </p:nvSpPr>
        <p:spPr>
          <a:xfrm>
            <a:off x="1524000" y="1143000"/>
            <a:ext cx="9144000" cy="5105400"/>
          </a:xfrm>
        </p:spPr>
        <p:txBody>
          <a:bodyPr rtlCol="0">
            <a:normAutofit/>
          </a:bodyPr>
          <a:lstStyle/>
          <a:p>
            <a:pPr marL="609600" indent="-609600" eaLnBrk="1" fontAlgn="auto" hangingPunct="1">
              <a:spcAft>
                <a:spcPts val="0"/>
              </a:spcAft>
              <a:buFont typeface="Arial" pitchFamily="34" charset="0"/>
              <a:buChar char="•"/>
              <a:defRPr/>
            </a:pPr>
            <a:r>
              <a:rPr lang="en-US" dirty="0"/>
              <a:t>Start with perception of stress </a:t>
            </a:r>
          </a:p>
          <a:p>
            <a:pPr marL="609600" indent="-609600" eaLnBrk="1" fontAlgn="auto" hangingPunct="1">
              <a:spcAft>
                <a:spcPts val="0"/>
              </a:spcAft>
              <a:buNone/>
              <a:defRPr/>
            </a:pPr>
            <a:r>
              <a:rPr lang="en-US" dirty="0">
                <a:sym typeface="Wingdings" pitchFamily="2" charset="2"/>
              </a:rPr>
              <a:t>	 activates the </a:t>
            </a:r>
            <a:r>
              <a:rPr lang="en-US" u="sng" dirty="0">
                <a:sym typeface="Wingdings" pitchFamily="2" charset="2"/>
              </a:rPr>
              <a:t>Sympathetic Nervous System</a:t>
            </a:r>
            <a:r>
              <a:rPr lang="en-US" dirty="0">
                <a:sym typeface="Wingdings" pitchFamily="2" charset="2"/>
              </a:rPr>
              <a:t> </a:t>
            </a:r>
          </a:p>
          <a:p>
            <a:pPr marL="609600" indent="-609600" eaLnBrk="1" fontAlgn="auto" hangingPunct="1">
              <a:spcAft>
                <a:spcPts val="0"/>
              </a:spcAft>
              <a:buNone/>
              <a:defRPr/>
            </a:pPr>
            <a:r>
              <a:rPr lang="en-US" dirty="0">
                <a:sym typeface="Wingdings" pitchFamily="2" charset="2"/>
              </a:rPr>
              <a:t>	 mobilizes body’s resources to react through 2 routes:</a:t>
            </a:r>
          </a:p>
          <a:p>
            <a:pPr marL="609600" indent="-609600" eaLnBrk="1" fontAlgn="auto" hangingPunct="1">
              <a:spcAft>
                <a:spcPts val="0"/>
              </a:spcAft>
              <a:buNone/>
              <a:defRPr/>
            </a:pPr>
            <a:endParaRPr lang="en-US" sz="1100" dirty="0">
              <a:sym typeface="Wingdings" pitchFamily="2" charset="2"/>
            </a:endParaRPr>
          </a:p>
          <a:p>
            <a:pPr marL="1004888" lvl="1" indent="-533400" eaLnBrk="1" fontAlgn="auto" hangingPunct="1">
              <a:spcAft>
                <a:spcPts val="0"/>
              </a:spcAft>
              <a:buFont typeface="Wingdings" pitchFamily="2" charset="2"/>
              <a:buAutoNum type="arabicPeriod"/>
              <a:defRPr/>
            </a:pPr>
            <a:r>
              <a:rPr lang="en-US" u="sng" dirty="0">
                <a:solidFill>
                  <a:srgbClr val="008000"/>
                </a:solidFill>
              </a:rPr>
              <a:t>Direct activation of the Sympathetic  </a:t>
            </a:r>
            <a:r>
              <a:rPr lang="en-US" u="sng" dirty="0" err="1">
                <a:solidFill>
                  <a:srgbClr val="008000"/>
                </a:solidFill>
              </a:rPr>
              <a:t>Adrenomedullary</a:t>
            </a:r>
            <a:r>
              <a:rPr lang="en-US" u="sng" dirty="0">
                <a:solidFill>
                  <a:srgbClr val="008000"/>
                </a:solidFill>
              </a:rPr>
              <a:t> System (SAM)</a:t>
            </a:r>
            <a:r>
              <a:rPr lang="en-US" dirty="0"/>
              <a:t>(adrenal glands release epinephrine to create arousal)</a:t>
            </a:r>
          </a:p>
          <a:p>
            <a:pPr marL="1004888" lvl="1" indent="-533400" eaLnBrk="1" fontAlgn="auto" hangingPunct="1">
              <a:spcAft>
                <a:spcPts val="0"/>
              </a:spcAft>
              <a:buFont typeface="Wingdings" pitchFamily="2" charset="2"/>
              <a:buAutoNum type="arabicPeriod"/>
              <a:defRPr/>
            </a:pPr>
            <a:endParaRPr lang="en-US" sz="1800" dirty="0"/>
          </a:p>
          <a:p>
            <a:pPr marL="1004888" lvl="1" indent="-533400" eaLnBrk="1" fontAlgn="auto" hangingPunct="1">
              <a:spcAft>
                <a:spcPts val="0"/>
              </a:spcAft>
              <a:buFont typeface="Wingdings" pitchFamily="2" charset="2"/>
              <a:buAutoNum type="arabicPeriod"/>
              <a:defRPr/>
            </a:pPr>
            <a:endParaRPr lang="en-US" sz="1800" dirty="0"/>
          </a:p>
          <a:p>
            <a:pPr marL="1004888" lvl="1" indent="-533400" eaLnBrk="1" fontAlgn="auto" hangingPunct="1">
              <a:spcAft>
                <a:spcPts val="0"/>
              </a:spcAft>
              <a:buFont typeface="Wingdings" pitchFamily="2" charset="2"/>
              <a:buAutoNum type="arabicPeriod"/>
              <a:defRPr/>
            </a:pPr>
            <a:endParaRPr lang="en-US" sz="1800" dirty="0"/>
          </a:p>
          <a:p>
            <a:pPr marL="1004888" lvl="1" indent="-533400" eaLnBrk="1" fontAlgn="auto" hangingPunct="1">
              <a:spcAft>
                <a:spcPts val="0"/>
              </a:spcAft>
              <a:buFont typeface="Wingdings" pitchFamily="2" charset="2"/>
              <a:buAutoNum type="arabicPeriod"/>
              <a:defRPr/>
            </a:pPr>
            <a:endParaRPr lang="en-US" sz="1800" dirty="0"/>
          </a:p>
          <a:p>
            <a:pPr marL="1004888" lvl="1" indent="-533400" eaLnBrk="1" fontAlgn="auto" hangingPunct="1">
              <a:spcAft>
                <a:spcPts val="0"/>
              </a:spcAft>
              <a:buNone/>
              <a:defRPr/>
            </a:pPr>
            <a:endParaRPr lang="en-US" sz="900" u="sng" dirty="0"/>
          </a:p>
          <a:p>
            <a:pPr marL="1004888" lvl="1" indent="-533400" eaLnBrk="1" fontAlgn="auto" hangingPunct="1">
              <a:spcAft>
                <a:spcPts val="0"/>
              </a:spcAft>
              <a:buNone/>
              <a:defRPr/>
            </a:pPr>
            <a:r>
              <a:rPr lang="en-US" dirty="0">
                <a:sym typeface="Wingdings" pitchFamily="2" charset="2"/>
              </a:rPr>
              <a:t>2. Separately through the </a:t>
            </a:r>
            <a:r>
              <a:rPr lang="en-US" u="sng" dirty="0">
                <a:solidFill>
                  <a:srgbClr val="A50021"/>
                </a:solidFill>
                <a:sym typeface="Wingdings" pitchFamily="2" charset="2"/>
              </a:rPr>
              <a:t>Hypothalamic-Pituitary-Adrenal Axis (HPA)</a:t>
            </a:r>
          </a:p>
        </p:txBody>
      </p:sp>
      <p:sp>
        <p:nvSpPr>
          <p:cNvPr id="2" name="Rounded Rectangle 1"/>
          <p:cNvSpPr/>
          <p:nvPr/>
        </p:nvSpPr>
        <p:spPr>
          <a:xfrm>
            <a:off x="5791200" y="4267200"/>
            <a:ext cx="41910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t>Cannon’s concept of “fight-or-flight” is a preliminary version of SAM</a:t>
            </a:r>
          </a:p>
        </p:txBody>
      </p:sp>
      <p:sp>
        <p:nvSpPr>
          <p:cNvPr id="6" name="Rounded Rectangle 5"/>
          <p:cNvSpPr/>
          <p:nvPr/>
        </p:nvSpPr>
        <p:spPr>
          <a:xfrm>
            <a:off x="5334000" y="5588000"/>
            <a:ext cx="5105400" cy="1041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err="1"/>
              <a:t>Selye’s</a:t>
            </a:r>
            <a:r>
              <a:rPr lang="en-US" sz="2000" dirty="0"/>
              <a:t> discoveries about the endocrine &amp; immune consequences of stress are explained by the HPA Axis</a:t>
            </a:r>
          </a:p>
        </p:txBody>
      </p:sp>
    </p:spTree>
    <p:extLst>
      <p:ext uri="{BB962C8B-B14F-4D97-AF65-F5344CB8AC3E}">
        <p14:creationId xmlns:p14="http://schemas.microsoft.com/office/powerpoint/2010/main" val="5042244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9812">
                                            <p:txEl>
                                              <p:pRg st="4" end="4"/>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981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981201" y="457201"/>
            <a:ext cx="8107363" cy="1050925"/>
          </a:xfrm>
        </p:spPr>
        <p:txBody>
          <a:bodyPr/>
          <a:lstStyle/>
          <a:p>
            <a:pPr eaLnBrk="1" fontAlgn="auto" hangingPunct="1">
              <a:spcAft>
                <a:spcPts val="0"/>
              </a:spcAft>
              <a:defRPr/>
            </a:pPr>
            <a:endParaRPr lang="en-US">
              <a:ea typeface="+mj-ea"/>
              <a:cs typeface="+mj-cs"/>
            </a:endParaRPr>
          </a:p>
        </p:txBody>
      </p:sp>
      <p:sp>
        <p:nvSpPr>
          <p:cNvPr id="39939" name="Rectangle 3"/>
          <p:cNvSpPr>
            <a:spLocks noGrp="1" noChangeArrowheads="1"/>
          </p:cNvSpPr>
          <p:nvPr>
            <p:ph type="body" idx="1"/>
          </p:nvPr>
        </p:nvSpPr>
        <p:spPr>
          <a:xfrm>
            <a:off x="2057400" y="1752600"/>
            <a:ext cx="8153400" cy="2965450"/>
          </a:xfrm>
        </p:spPr>
        <p:txBody>
          <a:bodyPr/>
          <a:lstStyle/>
          <a:p>
            <a:pPr eaLnBrk="1" hangingPunct="1"/>
            <a:endParaRPr lang="en-US" altLang="en-US">
              <a:ea typeface="ＭＳ Ｐゴシック" pitchFamily="34" charset="-128"/>
            </a:endParaRPr>
          </a:p>
        </p:txBody>
      </p:sp>
      <p:pic>
        <p:nvPicPr>
          <p:cNvPr id="39940" name="Picture 4" descr="Fig0333_PsySci_3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0"/>
            <a:ext cx="9067800" cy="68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4" descr="http://2.bp.blogspot.com/_veo8joQTFWo/THLInB4lp1I/AAAAAAAABh8/MIY6ge5qcxo/s1600/stres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1" y="638175"/>
            <a:ext cx="147161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552575" y="133350"/>
            <a:ext cx="1600200" cy="381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2000" dirty="0">
                <a:solidFill>
                  <a:prstClr val="white"/>
                </a:solidFill>
              </a:rPr>
              <a:t>The SAM system facilitates </a:t>
            </a:r>
            <a:r>
              <a:rPr lang="en-US" sz="2000" dirty="0">
                <a:solidFill>
                  <a:srgbClr val="FFFF00"/>
                </a:solidFill>
              </a:rPr>
              <a:t>FIGHT or FLIGHT</a:t>
            </a:r>
            <a:r>
              <a:rPr lang="en-US" sz="2000" dirty="0">
                <a:solidFill>
                  <a:prstClr val="white"/>
                </a:solidFill>
              </a:rPr>
              <a:t>, but these reactions are not always possible or adaptive</a:t>
            </a:r>
          </a:p>
        </p:txBody>
      </p:sp>
      <p:sp>
        <p:nvSpPr>
          <p:cNvPr id="10" name="Rectangle 9"/>
          <p:cNvSpPr/>
          <p:nvPr/>
        </p:nvSpPr>
        <p:spPr>
          <a:xfrm>
            <a:off x="8513764" y="1"/>
            <a:ext cx="2160587" cy="62214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2000" dirty="0">
                <a:solidFill>
                  <a:prstClr val="white"/>
                </a:solidFill>
              </a:rPr>
              <a:t>One alternate reaction we see is </a:t>
            </a:r>
            <a:r>
              <a:rPr lang="en-US" sz="2000" dirty="0">
                <a:solidFill>
                  <a:srgbClr val="FFFF00"/>
                </a:solidFill>
              </a:rPr>
              <a:t>TEND &amp; BEFRIEND</a:t>
            </a:r>
          </a:p>
          <a:p>
            <a:pPr algn="ctr" eaLnBrk="0" hangingPunct="0">
              <a:defRPr/>
            </a:pPr>
            <a:endParaRPr lang="en-US" sz="2000" dirty="0">
              <a:solidFill>
                <a:prstClr val="white"/>
              </a:solidFill>
            </a:endParaRPr>
          </a:p>
          <a:p>
            <a:pPr algn="ctr" eaLnBrk="0" hangingPunct="0">
              <a:defRPr/>
            </a:pPr>
            <a:r>
              <a:rPr lang="en-US" sz="2000" dirty="0">
                <a:solidFill>
                  <a:prstClr val="white"/>
                </a:solidFill>
              </a:rPr>
              <a:t>Another is </a:t>
            </a:r>
            <a:r>
              <a:rPr lang="en-US" sz="2000" dirty="0">
                <a:solidFill>
                  <a:srgbClr val="FFFF00"/>
                </a:solidFill>
              </a:rPr>
              <a:t>FRIGHT</a:t>
            </a:r>
            <a:r>
              <a:rPr lang="en-US" sz="2000" dirty="0">
                <a:solidFill>
                  <a:prstClr val="white"/>
                </a:solidFill>
              </a:rPr>
              <a:t> (fainting or freezing), called “stress-related bradycardia”</a:t>
            </a:r>
          </a:p>
          <a:p>
            <a:pPr algn="ctr" eaLnBrk="0" hangingPunct="0">
              <a:defRPr/>
            </a:pPr>
            <a:endParaRPr lang="en-US" sz="2000" dirty="0">
              <a:solidFill>
                <a:prstClr val="white"/>
              </a:solidFill>
            </a:endParaRPr>
          </a:p>
          <a:p>
            <a:pPr algn="ctr" eaLnBrk="0" hangingPunct="0">
              <a:defRPr/>
            </a:pPr>
            <a:r>
              <a:rPr lang="en-US" sz="2000" dirty="0">
                <a:solidFill>
                  <a:prstClr val="white"/>
                </a:solidFill>
              </a:rPr>
              <a:t>HR &amp; BP slow, and loss of consciousness may follow</a:t>
            </a:r>
          </a:p>
          <a:p>
            <a:pPr algn="ctr" eaLnBrk="0" hangingPunct="0">
              <a:defRPr/>
            </a:pPr>
            <a:endParaRPr lang="en-US" sz="2000" dirty="0">
              <a:solidFill>
                <a:prstClr val="white"/>
              </a:solidFill>
            </a:endParaRPr>
          </a:p>
          <a:p>
            <a:pPr algn="ctr" eaLnBrk="0" hangingPunct="0">
              <a:defRPr/>
            </a:pPr>
            <a:r>
              <a:rPr lang="en-US" sz="2000" dirty="0">
                <a:solidFill>
                  <a:srgbClr val="0000FF"/>
                </a:solidFill>
              </a:rPr>
              <a:t>How is this adaptive?</a:t>
            </a:r>
          </a:p>
        </p:txBody>
      </p:sp>
    </p:spTree>
    <p:extLst>
      <p:ext uri="{BB962C8B-B14F-4D97-AF65-F5344CB8AC3E}">
        <p14:creationId xmlns:p14="http://schemas.microsoft.com/office/powerpoint/2010/main" val="263698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4"/>
          <p:cNvPicPr>
            <a:picLocks noChangeAspect="1" noChangeArrowheads="1"/>
          </p:cNvPicPr>
          <p:nvPr/>
        </p:nvPicPr>
        <p:blipFill>
          <a:blip r:embed="rId2">
            <a:extLst>
              <a:ext uri="{28A0092B-C50C-407E-A947-70E740481C1C}">
                <a14:useLocalDpi xmlns:a14="http://schemas.microsoft.com/office/drawing/2010/main" val="0"/>
              </a:ext>
            </a:extLst>
          </a:blip>
          <a:srcRect r="1062" b="17410"/>
          <a:stretch>
            <a:fillRect/>
          </a:stretch>
        </p:blipFill>
        <p:spPr bwMode="auto">
          <a:xfrm>
            <a:off x="3276601" y="1600201"/>
            <a:ext cx="6588125" cy="570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TextBox 2"/>
          <p:cNvSpPr txBox="1">
            <a:spLocks noChangeArrowheads="1"/>
          </p:cNvSpPr>
          <p:nvPr/>
        </p:nvSpPr>
        <p:spPr bwMode="auto">
          <a:xfrm>
            <a:off x="7924800" y="152400"/>
            <a:ext cx="2743200" cy="455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0" hangingPunct="0">
              <a:defRPr/>
            </a:pPr>
            <a:r>
              <a:rPr lang="en-US" altLang="en-US" b="1">
                <a:solidFill>
                  <a:srgbClr val="554E43"/>
                </a:solidFill>
              </a:rPr>
              <a:t>SAM System </a:t>
            </a:r>
            <a:r>
              <a:rPr lang="en-US" altLang="en-US">
                <a:solidFill>
                  <a:srgbClr val="000000"/>
                </a:solidFill>
              </a:rPr>
              <a:t>= </a:t>
            </a:r>
          </a:p>
          <a:p>
            <a:pPr eaLnBrk="0" hangingPunct="0">
              <a:defRPr/>
            </a:pPr>
            <a:r>
              <a:rPr lang="en-US" altLang="en-US" u="sng">
                <a:solidFill>
                  <a:srgbClr val="000000"/>
                </a:solidFill>
              </a:rPr>
              <a:t>S</a:t>
            </a:r>
            <a:r>
              <a:rPr lang="en-US" altLang="en-US">
                <a:solidFill>
                  <a:srgbClr val="000000"/>
                </a:solidFill>
              </a:rPr>
              <a:t>ympathetic </a:t>
            </a:r>
          </a:p>
          <a:p>
            <a:pPr eaLnBrk="0" hangingPunct="0">
              <a:defRPr/>
            </a:pPr>
            <a:r>
              <a:rPr lang="en-US" altLang="en-US" u="sng">
                <a:solidFill>
                  <a:srgbClr val="000000"/>
                </a:solidFill>
              </a:rPr>
              <a:t>A</a:t>
            </a:r>
            <a:r>
              <a:rPr lang="en-US" altLang="en-US">
                <a:solidFill>
                  <a:srgbClr val="000000"/>
                </a:solidFill>
              </a:rPr>
              <a:t>drenal</a:t>
            </a:r>
          </a:p>
          <a:p>
            <a:pPr eaLnBrk="0" hangingPunct="0">
              <a:defRPr/>
            </a:pPr>
            <a:r>
              <a:rPr lang="en-US" altLang="en-US" u="sng">
                <a:solidFill>
                  <a:srgbClr val="000000"/>
                </a:solidFill>
              </a:rPr>
              <a:t>M</a:t>
            </a:r>
            <a:r>
              <a:rPr lang="en-US" altLang="en-US">
                <a:solidFill>
                  <a:srgbClr val="000000"/>
                </a:solidFill>
              </a:rPr>
              <a:t>edullary</a:t>
            </a:r>
          </a:p>
          <a:p>
            <a:pPr eaLnBrk="0" hangingPunct="0">
              <a:defRPr/>
            </a:pPr>
            <a:endParaRPr lang="en-US" altLang="en-US" sz="2000">
              <a:solidFill>
                <a:srgbClr val="000000"/>
              </a:solidFill>
            </a:endParaRPr>
          </a:p>
          <a:p>
            <a:pPr eaLnBrk="0" hangingPunct="0">
              <a:defRPr/>
            </a:pPr>
            <a:r>
              <a:rPr lang="en-US" altLang="en-US" sz="2000">
                <a:solidFill>
                  <a:srgbClr val="000000"/>
                </a:solidFill>
              </a:rPr>
              <a:t>The SNS activates the </a:t>
            </a:r>
            <a:r>
              <a:rPr lang="en-US" altLang="en-US" sz="2000" i="1" u="sng">
                <a:solidFill>
                  <a:srgbClr val="000000"/>
                </a:solidFill>
              </a:rPr>
              <a:t>adrenal medulla </a:t>
            </a:r>
            <a:r>
              <a:rPr lang="en-US" altLang="en-US" sz="2000">
                <a:solidFill>
                  <a:srgbClr val="000000"/>
                </a:solidFill>
              </a:rPr>
              <a:t>to release </a:t>
            </a:r>
            <a:r>
              <a:rPr lang="en-US" altLang="en-US" sz="2000">
                <a:solidFill>
                  <a:srgbClr val="FF0000"/>
                </a:solidFill>
              </a:rPr>
              <a:t>epinephrine and norepinephrine</a:t>
            </a:r>
          </a:p>
          <a:p>
            <a:pPr eaLnBrk="0" hangingPunct="0">
              <a:defRPr/>
            </a:pPr>
            <a:endParaRPr lang="en-US" altLang="en-US" sz="2000">
              <a:solidFill>
                <a:srgbClr val="000000"/>
              </a:solidFill>
            </a:endParaRPr>
          </a:p>
          <a:p>
            <a:pPr eaLnBrk="0" hangingPunct="0">
              <a:defRPr/>
            </a:pPr>
            <a:r>
              <a:rPr lang="en-US" altLang="en-US" sz="2000">
                <a:solidFill>
                  <a:srgbClr val="000000"/>
                </a:solidFill>
              </a:rPr>
              <a:t>These catecholamines produce the arousal necessary for fight or flight responses</a:t>
            </a:r>
          </a:p>
          <a:p>
            <a:pPr eaLnBrk="0" hangingPunct="0">
              <a:defRPr/>
            </a:pPr>
            <a:endParaRPr lang="en-US" altLang="en-US">
              <a:solidFill>
                <a:srgbClr val="000000"/>
              </a:solidFill>
            </a:endParaRPr>
          </a:p>
        </p:txBody>
      </p:sp>
      <p:sp>
        <p:nvSpPr>
          <p:cNvPr id="52228" name="TextBox 3"/>
          <p:cNvSpPr txBox="1">
            <a:spLocks noChangeArrowheads="1"/>
          </p:cNvSpPr>
          <p:nvPr/>
        </p:nvSpPr>
        <p:spPr bwMode="auto">
          <a:xfrm>
            <a:off x="1539876" y="15875"/>
            <a:ext cx="3946525"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0" hangingPunct="0">
              <a:defRPr/>
            </a:pPr>
            <a:r>
              <a:rPr lang="en-US" altLang="en-US" sz="2000" b="1">
                <a:solidFill>
                  <a:srgbClr val="FF6700"/>
                </a:solidFill>
              </a:rPr>
              <a:t>HPA Axis =</a:t>
            </a:r>
          </a:p>
          <a:p>
            <a:pPr eaLnBrk="0" hangingPunct="0">
              <a:defRPr/>
            </a:pPr>
            <a:r>
              <a:rPr lang="en-US" altLang="en-US" sz="2000" u="sng">
                <a:solidFill>
                  <a:srgbClr val="FF6700"/>
                </a:solidFill>
              </a:rPr>
              <a:t>H</a:t>
            </a:r>
            <a:r>
              <a:rPr lang="en-US" altLang="en-US" sz="2000">
                <a:solidFill>
                  <a:srgbClr val="FF6700"/>
                </a:solidFill>
              </a:rPr>
              <a:t>ypothalamic</a:t>
            </a:r>
          </a:p>
          <a:p>
            <a:pPr eaLnBrk="0" hangingPunct="0">
              <a:defRPr/>
            </a:pPr>
            <a:r>
              <a:rPr lang="en-US" altLang="en-US" sz="2000" u="sng">
                <a:solidFill>
                  <a:srgbClr val="FF6700"/>
                </a:solidFill>
              </a:rPr>
              <a:t>P</a:t>
            </a:r>
            <a:r>
              <a:rPr lang="en-US" altLang="en-US" sz="2000">
                <a:solidFill>
                  <a:srgbClr val="FF6700"/>
                </a:solidFill>
              </a:rPr>
              <a:t>ituitary</a:t>
            </a:r>
          </a:p>
          <a:p>
            <a:pPr eaLnBrk="0" hangingPunct="0">
              <a:defRPr/>
            </a:pPr>
            <a:r>
              <a:rPr lang="en-US" altLang="en-US" sz="2000" u="sng">
                <a:solidFill>
                  <a:srgbClr val="FF6700"/>
                </a:solidFill>
              </a:rPr>
              <a:t>A</a:t>
            </a:r>
            <a:r>
              <a:rPr lang="en-US" altLang="en-US" sz="2000">
                <a:solidFill>
                  <a:srgbClr val="FF6700"/>
                </a:solidFill>
              </a:rPr>
              <a:t>drenal</a:t>
            </a:r>
          </a:p>
          <a:p>
            <a:pPr eaLnBrk="0" hangingPunct="0">
              <a:defRPr/>
            </a:pPr>
            <a:endParaRPr lang="en-US" altLang="en-US" sz="2000">
              <a:solidFill>
                <a:srgbClr val="FF6700"/>
              </a:solidFill>
            </a:endParaRPr>
          </a:p>
          <a:p>
            <a:pPr eaLnBrk="0" hangingPunct="0">
              <a:defRPr/>
            </a:pPr>
            <a:r>
              <a:rPr lang="en-US" altLang="en-US" sz="2000">
                <a:solidFill>
                  <a:srgbClr val="FF6700"/>
                </a:solidFill>
              </a:rPr>
              <a:t>The </a:t>
            </a:r>
            <a:r>
              <a:rPr lang="en-US" altLang="en-US" sz="2000">
                <a:solidFill>
                  <a:srgbClr val="FF0000"/>
                </a:solidFill>
              </a:rPr>
              <a:t>hypothalamus</a:t>
            </a:r>
            <a:r>
              <a:rPr lang="en-US" altLang="en-US" sz="2000">
                <a:solidFill>
                  <a:srgbClr val="FF6700"/>
                </a:solidFill>
              </a:rPr>
              <a:t> stimulates the </a:t>
            </a:r>
            <a:r>
              <a:rPr lang="en-US" altLang="en-US" sz="2000">
                <a:solidFill>
                  <a:srgbClr val="FF0000"/>
                </a:solidFill>
              </a:rPr>
              <a:t>pituitary gland</a:t>
            </a:r>
            <a:r>
              <a:rPr lang="en-US" altLang="en-US" sz="2000">
                <a:solidFill>
                  <a:srgbClr val="FF6700"/>
                </a:solidFill>
              </a:rPr>
              <a:t> to secrete </a:t>
            </a:r>
            <a:r>
              <a:rPr lang="en-US" altLang="en-US" sz="2000">
                <a:solidFill>
                  <a:srgbClr val="FF0000"/>
                </a:solidFill>
              </a:rPr>
              <a:t>beta-endorphin</a:t>
            </a:r>
            <a:r>
              <a:rPr lang="en-US" altLang="en-US" sz="2000">
                <a:solidFill>
                  <a:srgbClr val="FF6700"/>
                </a:solidFill>
              </a:rPr>
              <a:t> (natural opiate) and </a:t>
            </a:r>
            <a:r>
              <a:rPr lang="en-US" altLang="en-US" sz="2000">
                <a:solidFill>
                  <a:srgbClr val="FF0000"/>
                </a:solidFill>
              </a:rPr>
              <a:t>ACTH</a:t>
            </a:r>
            <a:r>
              <a:rPr lang="en-US" altLang="en-US" sz="2000">
                <a:solidFill>
                  <a:srgbClr val="FF6700"/>
                </a:solidFill>
              </a:rPr>
              <a:t> (</a:t>
            </a:r>
            <a:r>
              <a:rPr lang="en-US" altLang="en-US" sz="2000" u="sng">
                <a:solidFill>
                  <a:srgbClr val="FF6700"/>
                </a:solidFill>
              </a:rPr>
              <a:t>a</a:t>
            </a:r>
            <a:r>
              <a:rPr lang="en-US" altLang="en-US" sz="2000">
                <a:solidFill>
                  <a:srgbClr val="FF6700"/>
                </a:solidFill>
              </a:rPr>
              <a:t>dreno</a:t>
            </a:r>
            <a:r>
              <a:rPr lang="en-US" altLang="en-US" sz="2000" u="sng">
                <a:solidFill>
                  <a:srgbClr val="FF6700"/>
                </a:solidFill>
              </a:rPr>
              <a:t>c</a:t>
            </a:r>
            <a:r>
              <a:rPr lang="en-US" altLang="en-US" sz="2000">
                <a:solidFill>
                  <a:srgbClr val="FF6700"/>
                </a:solidFill>
              </a:rPr>
              <a:t>ortico</a:t>
            </a:r>
            <a:r>
              <a:rPr lang="en-US" altLang="en-US" sz="2000" u="sng">
                <a:solidFill>
                  <a:srgbClr val="FF6700"/>
                </a:solidFill>
              </a:rPr>
              <a:t>t</a:t>
            </a:r>
            <a:r>
              <a:rPr lang="en-US" altLang="en-US" sz="2000">
                <a:solidFill>
                  <a:srgbClr val="FF6700"/>
                </a:solidFill>
              </a:rPr>
              <a:t>ropic </a:t>
            </a:r>
            <a:r>
              <a:rPr lang="en-US" altLang="en-US" sz="2000" u="sng">
                <a:solidFill>
                  <a:srgbClr val="FF6700"/>
                </a:solidFill>
              </a:rPr>
              <a:t>h</a:t>
            </a:r>
            <a:r>
              <a:rPr lang="en-US" altLang="en-US" sz="2000">
                <a:solidFill>
                  <a:srgbClr val="FF6700"/>
                </a:solidFill>
              </a:rPr>
              <a:t>ormone) </a:t>
            </a:r>
          </a:p>
          <a:p>
            <a:pPr eaLnBrk="0" hangingPunct="0">
              <a:defRPr/>
            </a:pPr>
            <a:endParaRPr lang="en-US" altLang="en-US" sz="2000">
              <a:solidFill>
                <a:srgbClr val="FF6700"/>
              </a:solidFill>
            </a:endParaRPr>
          </a:p>
          <a:p>
            <a:pPr eaLnBrk="0" hangingPunct="0">
              <a:defRPr/>
            </a:pPr>
            <a:r>
              <a:rPr lang="en-US" altLang="en-US" sz="2000">
                <a:solidFill>
                  <a:srgbClr val="FF0000"/>
                </a:solidFill>
              </a:rPr>
              <a:t>ACTH</a:t>
            </a:r>
            <a:r>
              <a:rPr lang="en-US" altLang="en-US" sz="2000">
                <a:solidFill>
                  <a:srgbClr val="FF6700"/>
                </a:solidFill>
              </a:rPr>
              <a:t> stimulates the </a:t>
            </a:r>
            <a:r>
              <a:rPr lang="en-US" altLang="en-US" sz="2000" i="1" u="sng">
                <a:solidFill>
                  <a:srgbClr val="FF6700"/>
                </a:solidFill>
              </a:rPr>
              <a:t>adrenal cortex</a:t>
            </a:r>
            <a:r>
              <a:rPr lang="en-US" altLang="en-US" sz="2000">
                <a:solidFill>
                  <a:srgbClr val="FF6700"/>
                </a:solidFill>
              </a:rPr>
              <a:t> to release glucocorticoids, including </a:t>
            </a:r>
            <a:r>
              <a:rPr lang="en-US" altLang="en-US" sz="2000">
                <a:solidFill>
                  <a:srgbClr val="FF0000"/>
                </a:solidFill>
              </a:rPr>
              <a:t>cortisol</a:t>
            </a:r>
          </a:p>
          <a:p>
            <a:pPr eaLnBrk="0" hangingPunct="0">
              <a:defRPr/>
            </a:pPr>
            <a:endParaRPr lang="en-US" altLang="en-US" sz="2000">
              <a:solidFill>
                <a:srgbClr val="FF6700"/>
              </a:solidFill>
            </a:endParaRPr>
          </a:p>
          <a:p>
            <a:pPr eaLnBrk="0" hangingPunct="0">
              <a:defRPr/>
            </a:pPr>
            <a:r>
              <a:rPr lang="en-US" altLang="en-US" sz="2000">
                <a:solidFill>
                  <a:srgbClr val="FF6700"/>
                </a:solidFill>
              </a:rPr>
              <a:t>Cortisol helps liberate blood glucose &amp; fatty acids for energy AND reduces inflammation </a:t>
            </a:r>
          </a:p>
        </p:txBody>
      </p:sp>
    </p:spTree>
    <p:extLst>
      <p:ext uri="{BB962C8B-B14F-4D97-AF65-F5344CB8AC3E}">
        <p14:creationId xmlns:p14="http://schemas.microsoft.com/office/powerpoint/2010/main" val="25546988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www.nlp-mentor.com/images/cortisol-functio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1" y="71437"/>
            <a:ext cx="354012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4776" y="533401"/>
            <a:ext cx="1812925"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1300" y="0"/>
            <a:ext cx="2141538" cy="188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93851" y="2741614"/>
            <a:ext cx="2765425"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4" descr="http://www.drstandley.com/images/immune3.bmp"/>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48601" y="3386138"/>
            <a:ext cx="2136775" cy="320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Picture 6" descr="http://heart.arizona.edu/sites/heart.arizona.edu/files/spotlight/stroke_hem_iso.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82775" y="4495800"/>
            <a:ext cx="40386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ounded Rectangle 1"/>
          <p:cNvSpPr/>
          <p:nvPr/>
        </p:nvSpPr>
        <p:spPr>
          <a:xfrm>
            <a:off x="3995738" y="2386012"/>
            <a:ext cx="3463926" cy="19272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Stress has </a:t>
            </a:r>
            <a:r>
              <a:rPr lang="en-US" sz="2400" u="sng" dirty="0"/>
              <a:t>direct</a:t>
            </a:r>
            <a:r>
              <a:rPr lang="en-US" sz="2400" dirty="0"/>
              <a:t> physiological effects on functioning as well as </a:t>
            </a:r>
            <a:r>
              <a:rPr lang="en-US" sz="2400" u="sng" dirty="0"/>
              <a:t>indirect</a:t>
            </a:r>
            <a:r>
              <a:rPr lang="en-US" sz="2400" dirty="0"/>
              <a:t> effects on health behavior &amp; well-being</a:t>
            </a:r>
          </a:p>
        </p:txBody>
      </p:sp>
    </p:spTree>
    <p:extLst>
      <p:ext uri="{BB962C8B-B14F-4D97-AF65-F5344CB8AC3E}">
        <p14:creationId xmlns:p14="http://schemas.microsoft.com/office/powerpoint/2010/main" val="4658964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1524000" y="152400"/>
            <a:ext cx="9144000" cy="685800"/>
          </a:xfrm>
        </p:spPr>
        <p:txBody>
          <a:bodyPr>
            <a:normAutofit fontScale="90000"/>
          </a:bodyPr>
          <a:lstStyle/>
          <a:p>
            <a:pPr algn="l" eaLnBrk="1" hangingPunct="1"/>
            <a:r>
              <a:rPr lang="en-US" altLang="en-US" sz="2400"/>
              <a:t>Stress has direct &amp; indirect effects on </a:t>
            </a:r>
            <a:br>
              <a:rPr lang="en-US" altLang="en-US" sz="2400"/>
            </a:br>
            <a:r>
              <a:rPr lang="en-US" altLang="en-US" sz="2400"/>
              <a:t>health behavior &amp; psych well-being</a:t>
            </a:r>
            <a:br>
              <a:rPr lang="en-US" altLang="en-US" sz="2400"/>
            </a:br>
            <a:r>
              <a:rPr lang="en-US" altLang="en-US" sz="2400">
                <a:solidFill>
                  <a:srgbClr val="FF0000"/>
                </a:solidFill>
              </a:rPr>
              <a:t>What factors can moderate or intervene?</a:t>
            </a:r>
          </a:p>
        </p:txBody>
      </p:sp>
      <p:pic>
        <p:nvPicPr>
          <p:cNvPr id="43011" name="Picture 2"/>
          <p:cNvPicPr>
            <a:picLocks noChangeAspect="1" noChangeArrowheads="1"/>
          </p:cNvPicPr>
          <p:nvPr/>
        </p:nvPicPr>
        <p:blipFill>
          <a:blip r:embed="rId3">
            <a:extLst>
              <a:ext uri="{28A0092B-C50C-407E-A947-70E740481C1C}">
                <a14:useLocalDpi xmlns:a14="http://schemas.microsoft.com/office/drawing/2010/main" val="0"/>
              </a:ext>
            </a:extLst>
          </a:blip>
          <a:srcRect l="16212" r="18007" b="14149"/>
          <a:stretch>
            <a:fillRect/>
          </a:stretch>
        </p:blipFill>
        <p:spPr bwMode="auto">
          <a:xfrm>
            <a:off x="4343400" y="1030289"/>
            <a:ext cx="6248400" cy="551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524000" y="1398588"/>
            <a:ext cx="2819400" cy="9144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800" dirty="0"/>
              <a:t>Personality </a:t>
            </a:r>
          </a:p>
          <a:p>
            <a:pPr algn="ctr">
              <a:defRPr/>
            </a:pPr>
            <a:r>
              <a:rPr lang="en-US" sz="2000" dirty="0"/>
              <a:t>(ex: hostility, optimism)</a:t>
            </a:r>
          </a:p>
        </p:txBody>
      </p:sp>
      <p:sp>
        <p:nvSpPr>
          <p:cNvPr id="5" name="Rectangle 4"/>
          <p:cNvSpPr/>
          <p:nvPr/>
        </p:nvSpPr>
        <p:spPr>
          <a:xfrm>
            <a:off x="1524000" y="4572000"/>
            <a:ext cx="2895600" cy="9144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800" dirty="0"/>
              <a:t>Social Support </a:t>
            </a:r>
            <a:r>
              <a:rPr lang="en-US" sz="2000" dirty="0"/>
              <a:t>(perceived &amp; received)</a:t>
            </a:r>
          </a:p>
        </p:txBody>
      </p:sp>
      <p:sp>
        <p:nvSpPr>
          <p:cNvPr id="6" name="Rectangle 5"/>
          <p:cNvSpPr/>
          <p:nvPr/>
        </p:nvSpPr>
        <p:spPr>
          <a:xfrm>
            <a:off x="1524000" y="3505200"/>
            <a:ext cx="2819400" cy="9144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800" dirty="0"/>
              <a:t>Resources</a:t>
            </a:r>
          </a:p>
          <a:p>
            <a:pPr algn="ctr">
              <a:defRPr/>
            </a:pPr>
            <a:r>
              <a:rPr lang="en-US" sz="2000" dirty="0"/>
              <a:t>(ex: Status, SES)</a:t>
            </a:r>
          </a:p>
        </p:txBody>
      </p:sp>
      <p:sp>
        <p:nvSpPr>
          <p:cNvPr id="7" name="Rectangle 6"/>
          <p:cNvSpPr/>
          <p:nvPr/>
        </p:nvSpPr>
        <p:spPr>
          <a:xfrm>
            <a:off x="1524000" y="2438400"/>
            <a:ext cx="2819400" cy="9144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800" dirty="0"/>
              <a:t>Control</a:t>
            </a:r>
          </a:p>
          <a:p>
            <a:pPr algn="ctr">
              <a:defRPr/>
            </a:pPr>
            <a:r>
              <a:rPr lang="en-US" sz="2000" dirty="0"/>
              <a:t>(perceived &amp; actual)</a:t>
            </a:r>
          </a:p>
        </p:txBody>
      </p:sp>
      <p:sp>
        <p:nvSpPr>
          <p:cNvPr id="4" name="Rectangle 3"/>
          <p:cNvSpPr/>
          <p:nvPr/>
        </p:nvSpPr>
        <p:spPr>
          <a:xfrm>
            <a:off x="5181600" y="2057400"/>
            <a:ext cx="4267200" cy="609600"/>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2040507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2"/>
          <p:cNvSpPr>
            <a:spLocks noGrp="1"/>
          </p:cNvSpPr>
          <p:nvPr>
            <p:ph type="title"/>
          </p:nvPr>
        </p:nvSpPr>
        <p:spPr>
          <a:xfrm>
            <a:off x="1981200" y="0"/>
            <a:ext cx="8229600" cy="990600"/>
          </a:xfrm>
        </p:spPr>
        <p:txBody>
          <a:bodyPr/>
          <a:lstStyle/>
          <a:p>
            <a:pPr eaLnBrk="1" hangingPunct="1"/>
            <a:r>
              <a:rPr lang="en-US" altLang="en-US" sz="3600"/>
              <a:t>Mechanisms Linking Personality &amp; Health</a:t>
            </a:r>
          </a:p>
        </p:txBody>
      </p:sp>
      <p:sp>
        <p:nvSpPr>
          <p:cNvPr id="5" name="Rounded Rectangle 4"/>
          <p:cNvSpPr/>
          <p:nvPr/>
        </p:nvSpPr>
        <p:spPr>
          <a:xfrm>
            <a:off x="4114800" y="1066800"/>
            <a:ext cx="3657600" cy="7620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sz="2400" dirty="0"/>
              <a:t>Stress </a:t>
            </a:r>
          </a:p>
          <a:p>
            <a:pPr algn="ctr">
              <a:defRPr/>
            </a:pPr>
            <a:r>
              <a:rPr lang="en-US" sz="2400" dirty="0"/>
              <a:t>(actual / perceived)</a:t>
            </a:r>
          </a:p>
        </p:txBody>
      </p:sp>
      <p:sp>
        <p:nvSpPr>
          <p:cNvPr id="6" name="Rounded Rectangle 5"/>
          <p:cNvSpPr/>
          <p:nvPr/>
        </p:nvSpPr>
        <p:spPr>
          <a:xfrm>
            <a:off x="4114800" y="1981201"/>
            <a:ext cx="3657600" cy="66516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sz="2400" dirty="0"/>
              <a:t>Coping Strategies</a:t>
            </a:r>
          </a:p>
        </p:txBody>
      </p:sp>
      <p:sp>
        <p:nvSpPr>
          <p:cNvPr id="7" name="Rounded Rectangle 6"/>
          <p:cNvSpPr/>
          <p:nvPr/>
        </p:nvSpPr>
        <p:spPr>
          <a:xfrm>
            <a:off x="4119563" y="2819400"/>
            <a:ext cx="3657600" cy="6096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sz="2400" dirty="0"/>
              <a:t>Social Support</a:t>
            </a:r>
          </a:p>
        </p:txBody>
      </p:sp>
      <p:sp>
        <p:nvSpPr>
          <p:cNvPr id="8" name="Rounded Rectangle 7"/>
          <p:cNvSpPr/>
          <p:nvPr/>
        </p:nvSpPr>
        <p:spPr>
          <a:xfrm>
            <a:off x="4119563" y="3581400"/>
            <a:ext cx="3657600" cy="6096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sz="2400" dirty="0"/>
              <a:t>Health Habits</a:t>
            </a:r>
          </a:p>
        </p:txBody>
      </p:sp>
      <p:sp>
        <p:nvSpPr>
          <p:cNvPr id="9" name="Rounded Rectangle 8"/>
          <p:cNvSpPr/>
          <p:nvPr/>
        </p:nvSpPr>
        <p:spPr>
          <a:xfrm>
            <a:off x="4119563" y="4338638"/>
            <a:ext cx="3657600" cy="6096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sz="2400" dirty="0" err="1"/>
              <a:t>Physio</a:t>
            </a:r>
            <a:r>
              <a:rPr lang="en-US" sz="2400" dirty="0"/>
              <a:t> Reactions</a:t>
            </a:r>
          </a:p>
        </p:txBody>
      </p:sp>
      <p:sp>
        <p:nvSpPr>
          <p:cNvPr id="10" name="Rounded Rectangle 9"/>
          <p:cNvSpPr/>
          <p:nvPr/>
        </p:nvSpPr>
        <p:spPr>
          <a:xfrm>
            <a:off x="4119563" y="5080000"/>
            <a:ext cx="3657600" cy="6096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sz="2400" dirty="0"/>
              <a:t>Self-Report Factors</a:t>
            </a:r>
          </a:p>
        </p:txBody>
      </p:sp>
      <p:sp>
        <p:nvSpPr>
          <p:cNvPr id="11" name="Rounded Rectangle 10"/>
          <p:cNvSpPr/>
          <p:nvPr/>
        </p:nvSpPr>
        <p:spPr>
          <a:xfrm>
            <a:off x="8504238" y="2819400"/>
            <a:ext cx="2133600"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Health</a:t>
            </a:r>
          </a:p>
        </p:txBody>
      </p:sp>
      <p:cxnSp>
        <p:nvCxnSpPr>
          <p:cNvPr id="13" name="Straight Arrow Connector 12"/>
          <p:cNvCxnSpPr/>
          <p:nvPr/>
        </p:nvCxnSpPr>
        <p:spPr>
          <a:xfrm flipV="1">
            <a:off x="3467100" y="1676401"/>
            <a:ext cx="647700" cy="150971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Straight Arrow Connector 15"/>
          <p:cNvCxnSpPr>
            <a:stCxn id="4" idx="3"/>
          </p:cNvCxnSpPr>
          <p:nvPr/>
        </p:nvCxnSpPr>
        <p:spPr>
          <a:xfrm flipV="1">
            <a:off x="3505201" y="2200275"/>
            <a:ext cx="625475" cy="116205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Straight Arrow Connector 17"/>
          <p:cNvCxnSpPr/>
          <p:nvPr/>
        </p:nvCxnSpPr>
        <p:spPr>
          <a:xfrm flipV="1">
            <a:off x="3514726" y="2971801"/>
            <a:ext cx="676275" cy="42862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0" name="Straight Arrow Connector 19"/>
          <p:cNvCxnSpPr/>
          <p:nvPr/>
        </p:nvCxnSpPr>
        <p:spPr>
          <a:xfrm>
            <a:off x="3467100" y="3417888"/>
            <a:ext cx="723900" cy="39211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2" name="Straight Arrow Connector 21"/>
          <p:cNvCxnSpPr/>
          <p:nvPr/>
        </p:nvCxnSpPr>
        <p:spPr>
          <a:xfrm>
            <a:off x="3425825" y="3429000"/>
            <a:ext cx="704850" cy="1066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4" name="Straight Arrow Connector 23"/>
          <p:cNvCxnSpPr/>
          <p:nvPr/>
        </p:nvCxnSpPr>
        <p:spPr>
          <a:xfrm>
            <a:off x="3352800" y="3429000"/>
            <a:ext cx="762000" cy="1828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7" name="Straight Arrow Connector 26"/>
          <p:cNvCxnSpPr/>
          <p:nvPr/>
        </p:nvCxnSpPr>
        <p:spPr>
          <a:xfrm>
            <a:off x="7696201" y="1676400"/>
            <a:ext cx="803275" cy="1295400"/>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31" name="Straight Arrow Connector 30"/>
          <p:cNvCxnSpPr>
            <a:stCxn id="6" idx="3"/>
          </p:cNvCxnSpPr>
          <p:nvPr/>
        </p:nvCxnSpPr>
        <p:spPr>
          <a:xfrm>
            <a:off x="7772401" y="2314576"/>
            <a:ext cx="727075" cy="962025"/>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34" name="Straight Arrow Connector 33"/>
          <p:cNvCxnSpPr>
            <a:endCxn id="11" idx="1"/>
          </p:cNvCxnSpPr>
          <p:nvPr/>
        </p:nvCxnSpPr>
        <p:spPr>
          <a:xfrm>
            <a:off x="7772400" y="3076576"/>
            <a:ext cx="731838" cy="352425"/>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36" name="Straight Arrow Connector 35"/>
          <p:cNvCxnSpPr/>
          <p:nvPr/>
        </p:nvCxnSpPr>
        <p:spPr>
          <a:xfrm flipV="1">
            <a:off x="7793039" y="3581401"/>
            <a:ext cx="706437" cy="295275"/>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38" name="Straight Arrow Connector 37"/>
          <p:cNvCxnSpPr/>
          <p:nvPr/>
        </p:nvCxnSpPr>
        <p:spPr>
          <a:xfrm flipV="1">
            <a:off x="7777164" y="3810000"/>
            <a:ext cx="693737" cy="685800"/>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40" name="Straight Arrow Connector 39"/>
          <p:cNvCxnSpPr/>
          <p:nvPr/>
        </p:nvCxnSpPr>
        <p:spPr>
          <a:xfrm flipV="1">
            <a:off x="7743826" y="3962400"/>
            <a:ext cx="866775" cy="1295400"/>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sp>
        <p:nvSpPr>
          <p:cNvPr id="23" name="Rounded Rectangle 22"/>
          <p:cNvSpPr/>
          <p:nvPr/>
        </p:nvSpPr>
        <p:spPr>
          <a:xfrm>
            <a:off x="1435101" y="914400"/>
            <a:ext cx="2417763" cy="12080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400" dirty="0"/>
              <a:t>Positive States </a:t>
            </a:r>
            <a:r>
              <a:rPr lang="en-US" sz="2000" dirty="0"/>
              <a:t>(ex: optimism, </a:t>
            </a:r>
            <a:r>
              <a:rPr lang="en-US" sz="2000" dirty="0" err="1"/>
              <a:t>pos</a:t>
            </a:r>
            <a:r>
              <a:rPr lang="en-US" sz="2000" dirty="0"/>
              <a:t> affect, control)</a:t>
            </a:r>
          </a:p>
        </p:txBody>
      </p:sp>
      <p:sp>
        <p:nvSpPr>
          <p:cNvPr id="25" name="Rounded Rectangle 24"/>
          <p:cNvSpPr/>
          <p:nvPr/>
        </p:nvSpPr>
        <p:spPr>
          <a:xfrm>
            <a:off x="1435101" y="4152900"/>
            <a:ext cx="2417763" cy="19050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sz="2400" dirty="0"/>
              <a:t>Negative States</a:t>
            </a:r>
          </a:p>
          <a:p>
            <a:pPr algn="ctr">
              <a:defRPr/>
            </a:pPr>
            <a:r>
              <a:rPr lang="en-US" sz="2000" dirty="0"/>
              <a:t>(ex: neuroticism, hostility, pessimism, lacking control)</a:t>
            </a:r>
          </a:p>
          <a:p>
            <a:pPr algn="ctr">
              <a:defRPr/>
            </a:pPr>
            <a:endParaRPr lang="en-US" sz="2400" dirty="0"/>
          </a:p>
        </p:txBody>
      </p:sp>
      <p:sp>
        <p:nvSpPr>
          <p:cNvPr id="4" name="Rounded Rectangle 3"/>
          <p:cNvSpPr/>
          <p:nvPr/>
        </p:nvSpPr>
        <p:spPr>
          <a:xfrm>
            <a:off x="1514476" y="2916238"/>
            <a:ext cx="1990725" cy="89376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en-US" sz="2400" dirty="0"/>
              <a:t>Personality</a:t>
            </a:r>
          </a:p>
        </p:txBody>
      </p:sp>
    </p:spTree>
    <p:extLst>
      <p:ext uri="{BB962C8B-B14F-4D97-AF65-F5344CB8AC3E}">
        <p14:creationId xmlns:p14="http://schemas.microsoft.com/office/powerpoint/2010/main" val="33842036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2"/>
          <p:cNvSpPr>
            <a:spLocks noGrp="1"/>
          </p:cNvSpPr>
          <p:nvPr>
            <p:ph type="title"/>
          </p:nvPr>
        </p:nvSpPr>
        <p:spPr>
          <a:xfrm>
            <a:off x="1638300" y="-179388"/>
            <a:ext cx="8229600" cy="1143001"/>
          </a:xfrm>
        </p:spPr>
        <p:txBody>
          <a:bodyPr/>
          <a:lstStyle/>
          <a:p>
            <a:pPr algn="l" eaLnBrk="1" hangingPunct="1"/>
            <a:r>
              <a:rPr lang="en-US" altLang="en-US"/>
              <a:t>Social Support Mechanisms</a:t>
            </a:r>
          </a:p>
        </p:txBody>
      </p:sp>
      <p:sp>
        <p:nvSpPr>
          <p:cNvPr id="4" name="Rounded Rectangle 3"/>
          <p:cNvSpPr/>
          <p:nvPr/>
        </p:nvSpPr>
        <p:spPr>
          <a:xfrm>
            <a:off x="1562100" y="1306513"/>
            <a:ext cx="1371600" cy="10668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400" dirty="0"/>
              <a:t>Social Support</a:t>
            </a:r>
          </a:p>
        </p:txBody>
      </p:sp>
      <p:sp>
        <p:nvSpPr>
          <p:cNvPr id="8" name="Rounded Rectangle 7"/>
          <p:cNvSpPr/>
          <p:nvPr/>
        </p:nvSpPr>
        <p:spPr>
          <a:xfrm>
            <a:off x="6007100" y="1009650"/>
            <a:ext cx="2743200" cy="3505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Cardio Functioning</a:t>
            </a:r>
          </a:p>
          <a:p>
            <a:pPr algn="ctr">
              <a:defRPr/>
            </a:pPr>
            <a:endParaRPr lang="en-US" sz="2400" dirty="0"/>
          </a:p>
          <a:p>
            <a:pPr algn="ctr">
              <a:defRPr/>
            </a:pPr>
            <a:r>
              <a:rPr lang="en-US" sz="2400" dirty="0"/>
              <a:t>Neuroendocrine Functioning</a:t>
            </a:r>
          </a:p>
          <a:p>
            <a:pPr algn="ctr">
              <a:defRPr/>
            </a:pPr>
            <a:endParaRPr lang="en-US" sz="2400" dirty="0"/>
          </a:p>
          <a:p>
            <a:pPr algn="ctr">
              <a:defRPr/>
            </a:pPr>
            <a:r>
              <a:rPr lang="en-US" sz="2400" dirty="0"/>
              <a:t>Immune Functioning</a:t>
            </a:r>
          </a:p>
        </p:txBody>
      </p:sp>
      <p:sp>
        <p:nvSpPr>
          <p:cNvPr id="9" name="Rounded Rectangle 8"/>
          <p:cNvSpPr/>
          <p:nvPr/>
        </p:nvSpPr>
        <p:spPr>
          <a:xfrm>
            <a:off x="9055100" y="2105025"/>
            <a:ext cx="1760538" cy="143033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sz="2400" dirty="0"/>
              <a:t>Health Outcomes</a:t>
            </a:r>
          </a:p>
        </p:txBody>
      </p:sp>
      <p:cxnSp>
        <p:nvCxnSpPr>
          <p:cNvPr id="10" name="Straight Arrow Connector 9"/>
          <p:cNvCxnSpPr>
            <a:stCxn id="4" idx="3"/>
            <a:endCxn id="5" idx="1"/>
          </p:cNvCxnSpPr>
          <p:nvPr/>
        </p:nvCxnSpPr>
        <p:spPr>
          <a:xfrm flipV="1">
            <a:off x="2933700" y="1543051"/>
            <a:ext cx="908050" cy="29686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4" idx="3"/>
            <a:endCxn id="6" idx="1"/>
          </p:cNvCxnSpPr>
          <p:nvPr/>
        </p:nvCxnSpPr>
        <p:spPr>
          <a:xfrm>
            <a:off x="2933700" y="1839914"/>
            <a:ext cx="908050" cy="9032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endCxn id="7" idx="1"/>
          </p:cNvCxnSpPr>
          <p:nvPr/>
        </p:nvCxnSpPr>
        <p:spPr>
          <a:xfrm>
            <a:off x="2933700" y="2076450"/>
            <a:ext cx="908050" cy="18859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5168900" y="1662113"/>
            <a:ext cx="762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5189538" y="2843213"/>
            <a:ext cx="741362"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5137150" y="4057650"/>
            <a:ext cx="762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8521700" y="2862263"/>
            <a:ext cx="5334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3987800" y="4646613"/>
            <a:ext cx="4038600" cy="76200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en-US" sz="2000" dirty="0"/>
              <a:t>Direct effects vs. Stress-Buffering</a:t>
            </a:r>
          </a:p>
          <a:p>
            <a:pPr algn="ctr">
              <a:defRPr/>
            </a:pPr>
            <a:r>
              <a:rPr lang="en-US" sz="2000" dirty="0"/>
              <a:t>How are the predictions different?</a:t>
            </a:r>
          </a:p>
        </p:txBody>
      </p:sp>
      <p:sp>
        <p:nvSpPr>
          <p:cNvPr id="12" name="Oval 11"/>
          <p:cNvSpPr/>
          <p:nvPr/>
        </p:nvSpPr>
        <p:spPr>
          <a:xfrm>
            <a:off x="2209800" y="5765007"/>
            <a:ext cx="8242300" cy="858838"/>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n-US" sz="2000" dirty="0"/>
              <a:t>How do you get &amp; utilize more / better support?</a:t>
            </a:r>
          </a:p>
          <a:p>
            <a:pPr algn="ctr">
              <a:defRPr/>
            </a:pPr>
            <a:r>
              <a:rPr lang="en-US" sz="2000" dirty="0"/>
              <a:t>What does it feel like to ask for / be asked for help?</a:t>
            </a:r>
          </a:p>
        </p:txBody>
      </p:sp>
      <p:pic>
        <p:nvPicPr>
          <p:cNvPr id="18450" name="Picture 6" descr="http://identityspecialist.files.wordpress.com/2011/01/awesome-puppy-poster.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7775" y="80169"/>
            <a:ext cx="2489200" cy="185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p:nvPr/>
        </p:nvSpPr>
        <p:spPr>
          <a:xfrm>
            <a:off x="1562101" y="2743201"/>
            <a:ext cx="1941513" cy="2284413"/>
          </a:xfrm>
          <a:prstGeom prst="rect">
            <a:avLst/>
          </a:prstGeom>
        </p:spPr>
        <p:style>
          <a:lnRef idx="2">
            <a:schemeClr val="accent3"/>
          </a:lnRef>
          <a:fillRef idx="1">
            <a:schemeClr val="lt1"/>
          </a:fillRef>
          <a:effectRef idx="0">
            <a:schemeClr val="accent3"/>
          </a:effectRef>
          <a:fontRef idx="minor">
            <a:schemeClr val="dk1"/>
          </a:fontRef>
        </p:style>
        <p:txBody>
          <a:bodyPr anchor="ctr"/>
          <a:lstStyle/>
          <a:p>
            <a:pPr algn="ctr">
              <a:defRPr/>
            </a:pPr>
            <a:r>
              <a:rPr lang="en-US" dirty="0"/>
              <a:t>Main types of social support:</a:t>
            </a:r>
          </a:p>
          <a:p>
            <a:pPr algn="ctr">
              <a:defRPr/>
            </a:pPr>
            <a:r>
              <a:rPr lang="en-US" dirty="0"/>
              <a:t>Emotional, Instrumental/ Tangible, Informational, Belongingness, Esteem</a:t>
            </a:r>
          </a:p>
        </p:txBody>
      </p:sp>
      <p:sp>
        <p:nvSpPr>
          <p:cNvPr id="5" name="Rounded Rectangle 4"/>
          <p:cNvSpPr/>
          <p:nvPr/>
        </p:nvSpPr>
        <p:spPr>
          <a:xfrm>
            <a:off x="3841750" y="1009650"/>
            <a:ext cx="1676400" cy="10668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en-US" sz="2400" dirty="0"/>
              <a:t>Stress Appraisal</a:t>
            </a:r>
          </a:p>
        </p:txBody>
      </p:sp>
      <p:sp>
        <p:nvSpPr>
          <p:cNvPr id="6" name="Rounded Rectangle 5"/>
          <p:cNvSpPr/>
          <p:nvPr/>
        </p:nvSpPr>
        <p:spPr>
          <a:xfrm>
            <a:off x="3841750" y="2209800"/>
            <a:ext cx="1676400" cy="10668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US" sz="2400" dirty="0"/>
              <a:t>Coping</a:t>
            </a:r>
          </a:p>
        </p:txBody>
      </p:sp>
      <p:sp>
        <p:nvSpPr>
          <p:cNvPr id="7" name="Rounded Rectangle 6"/>
          <p:cNvSpPr/>
          <p:nvPr/>
        </p:nvSpPr>
        <p:spPr>
          <a:xfrm>
            <a:off x="3841750" y="3429000"/>
            <a:ext cx="1676400" cy="10668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sz="2400" dirty="0"/>
              <a:t>Health Behaviors</a:t>
            </a:r>
          </a:p>
        </p:txBody>
      </p:sp>
    </p:spTree>
    <p:extLst>
      <p:ext uri="{BB962C8B-B14F-4D97-AF65-F5344CB8AC3E}">
        <p14:creationId xmlns:p14="http://schemas.microsoft.com/office/powerpoint/2010/main" val="26715420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45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2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981200" y="1"/>
            <a:ext cx="8229600" cy="944563"/>
          </a:xfrm>
        </p:spPr>
        <p:txBody>
          <a:bodyPr rtlCol="0">
            <a:normAutofit/>
          </a:bodyPr>
          <a:lstStyle/>
          <a:p>
            <a:pPr eaLnBrk="1" fontAlgn="auto" hangingPunct="1">
              <a:spcAft>
                <a:spcPts val="0"/>
              </a:spcAft>
              <a:defRPr/>
            </a:pPr>
            <a:r>
              <a:rPr lang="en-US" altLang="en-US" dirty="0"/>
              <a:t>Coping Strategies</a:t>
            </a:r>
            <a:endParaRPr lang="en-US" dirty="0">
              <a:solidFill>
                <a:schemeClr val="accent1">
                  <a:tint val="88000"/>
                  <a:satMod val="150000"/>
                </a:schemeClr>
              </a:solidFill>
              <a:ea typeface="ＭＳ Ｐゴシック" charset="0"/>
            </a:endParaRPr>
          </a:p>
        </p:txBody>
      </p:sp>
      <p:sp>
        <p:nvSpPr>
          <p:cNvPr id="2" name="Rectangle 1"/>
          <p:cNvSpPr/>
          <p:nvPr/>
        </p:nvSpPr>
        <p:spPr>
          <a:xfrm>
            <a:off x="2362200" y="1084264"/>
            <a:ext cx="3581400" cy="20542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10000"/>
              </a:lnSpc>
              <a:defRPr/>
            </a:pPr>
            <a:r>
              <a:rPr lang="en-US" sz="2800" b="1" dirty="0">
                <a:solidFill>
                  <a:schemeClr val="bg1"/>
                </a:solidFill>
                <a:ea typeface="ＭＳ Ｐゴシック" charset="0"/>
              </a:rPr>
              <a:t>Problem-Focused Coping vs.</a:t>
            </a:r>
            <a:endParaRPr lang="en-US" sz="2400" dirty="0">
              <a:solidFill>
                <a:schemeClr val="bg1"/>
              </a:solidFill>
              <a:ea typeface="ＭＳ Ｐゴシック" charset="0"/>
              <a:sym typeface="Wingdings" pitchFamily="2" charset="2"/>
            </a:endParaRPr>
          </a:p>
          <a:p>
            <a:pPr marL="265176" indent="-265176" algn="ctr">
              <a:lnSpc>
                <a:spcPct val="110000"/>
              </a:lnSpc>
              <a:defRPr/>
            </a:pPr>
            <a:endParaRPr lang="en-US" sz="700" dirty="0">
              <a:solidFill>
                <a:schemeClr val="bg1"/>
              </a:solidFill>
              <a:ea typeface="ＭＳ Ｐゴシック" charset="0"/>
            </a:endParaRPr>
          </a:p>
          <a:p>
            <a:pPr algn="ctr">
              <a:lnSpc>
                <a:spcPct val="110000"/>
              </a:lnSpc>
              <a:defRPr/>
            </a:pPr>
            <a:r>
              <a:rPr lang="en-US" sz="2800" b="1" dirty="0">
                <a:solidFill>
                  <a:schemeClr val="bg1"/>
                </a:solidFill>
                <a:ea typeface="ＭＳ Ｐゴシック" charset="0"/>
              </a:rPr>
              <a:t>Emotion-Focused Coping</a:t>
            </a:r>
          </a:p>
        </p:txBody>
      </p:sp>
      <p:sp>
        <p:nvSpPr>
          <p:cNvPr id="5" name="Rectangle 4"/>
          <p:cNvSpPr/>
          <p:nvPr/>
        </p:nvSpPr>
        <p:spPr>
          <a:xfrm>
            <a:off x="6172200" y="1095375"/>
            <a:ext cx="3683000" cy="182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chemeClr val="bg1"/>
                </a:solidFill>
                <a:ea typeface="ＭＳ Ｐゴシック" charset="0"/>
              </a:rPr>
              <a:t>Approach coping </a:t>
            </a:r>
          </a:p>
          <a:p>
            <a:pPr algn="ctr">
              <a:defRPr/>
            </a:pPr>
            <a:r>
              <a:rPr lang="en-US" sz="2800" b="1" dirty="0">
                <a:solidFill>
                  <a:schemeClr val="bg1"/>
                </a:solidFill>
                <a:ea typeface="ＭＳ Ｐゴシック" charset="0"/>
              </a:rPr>
              <a:t>vs. </a:t>
            </a:r>
            <a:endParaRPr lang="en-US" sz="1050" dirty="0">
              <a:solidFill>
                <a:schemeClr val="bg1"/>
              </a:solidFill>
              <a:ea typeface="ＭＳ Ｐゴシック" charset="0"/>
            </a:endParaRPr>
          </a:p>
          <a:p>
            <a:pPr algn="ctr">
              <a:defRPr/>
            </a:pPr>
            <a:r>
              <a:rPr lang="en-US" sz="2800" b="1" dirty="0">
                <a:solidFill>
                  <a:schemeClr val="bg1"/>
                </a:solidFill>
                <a:ea typeface="ＭＳ Ｐゴシック" charset="0"/>
              </a:rPr>
              <a:t>Avoidance coping</a:t>
            </a:r>
            <a:endParaRPr lang="en-US" sz="2400" dirty="0">
              <a:solidFill>
                <a:schemeClr val="bg1"/>
              </a:solidFill>
              <a:ea typeface="ＭＳ Ｐゴシック" charset="0"/>
              <a:sym typeface="Wingdings" pitchFamily="2" charset="2"/>
            </a:endParaRPr>
          </a:p>
        </p:txBody>
      </p:sp>
      <p:sp>
        <p:nvSpPr>
          <p:cNvPr id="6" name="Rectangle 5"/>
          <p:cNvSpPr/>
          <p:nvPr/>
        </p:nvSpPr>
        <p:spPr>
          <a:xfrm>
            <a:off x="2209800" y="3577431"/>
            <a:ext cx="3886200" cy="2667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sz="2400" dirty="0"/>
              <a:t>Additional factors:</a:t>
            </a:r>
          </a:p>
          <a:p>
            <a:pPr algn="ctr">
              <a:defRPr/>
            </a:pPr>
            <a:endParaRPr lang="en-US" sz="1200" dirty="0"/>
          </a:p>
          <a:p>
            <a:pPr algn="ctr">
              <a:defRPr/>
            </a:pPr>
            <a:r>
              <a:rPr lang="en-US" sz="2400" dirty="0"/>
              <a:t>Post-traumatic growth / benefit finding, perceived control, religion, status, social support, personality</a:t>
            </a:r>
          </a:p>
        </p:txBody>
      </p:sp>
      <p:sp>
        <p:nvSpPr>
          <p:cNvPr id="3" name="Rectangle 2"/>
          <p:cNvSpPr/>
          <p:nvPr/>
        </p:nvSpPr>
        <p:spPr>
          <a:xfrm>
            <a:off x="6553200" y="3138489"/>
            <a:ext cx="3136900" cy="354488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nSpc>
                <a:spcPct val="80000"/>
              </a:lnSpc>
              <a:buFont typeface="Wingdings" pitchFamily="2" charset="2"/>
              <a:buNone/>
              <a:defRPr/>
            </a:pPr>
            <a:r>
              <a:rPr lang="en-US" altLang="en-US" sz="2000" dirty="0">
                <a:solidFill>
                  <a:schemeClr val="bg1"/>
                </a:solidFill>
              </a:rPr>
              <a:t>Self-distraction  </a:t>
            </a:r>
            <a:br>
              <a:rPr lang="en-US" altLang="en-US" sz="2000" dirty="0">
                <a:solidFill>
                  <a:schemeClr val="bg1"/>
                </a:solidFill>
              </a:rPr>
            </a:br>
            <a:r>
              <a:rPr lang="en-US" altLang="en-US" sz="2000" dirty="0">
                <a:solidFill>
                  <a:schemeClr val="bg1"/>
                </a:solidFill>
              </a:rPr>
              <a:t>Active coping  </a:t>
            </a:r>
            <a:br>
              <a:rPr lang="en-US" altLang="en-US" sz="2000" dirty="0">
                <a:solidFill>
                  <a:schemeClr val="bg1"/>
                </a:solidFill>
              </a:rPr>
            </a:br>
            <a:r>
              <a:rPr lang="en-US" altLang="en-US" sz="2000" dirty="0">
                <a:solidFill>
                  <a:schemeClr val="bg1"/>
                </a:solidFill>
              </a:rPr>
              <a:t>Denial  </a:t>
            </a:r>
            <a:br>
              <a:rPr lang="en-US" altLang="en-US" sz="2000" dirty="0">
                <a:solidFill>
                  <a:schemeClr val="bg1"/>
                </a:solidFill>
              </a:rPr>
            </a:br>
            <a:r>
              <a:rPr lang="en-US" altLang="en-US" sz="2000" dirty="0">
                <a:solidFill>
                  <a:schemeClr val="bg1"/>
                </a:solidFill>
              </a:rPr>
              <a:t>Substance use  </a:t>
            </a:r>
            <a:br>
              <a:rPr lang="en-US" altLang="en-US" sz="2000" dirty="0">
                <a:solidFill>
                  <a:schemeClr val="bg1"/>
                </a:solidFill>
              </a:rPr>
            </a:br>
            <a:r>
              <a:rPr lang="en-US" altLang="en-US" sz="2000" dirty="0">
                <a:solidFill>
                  <a:schemeClr val="bg1"/>
                </a:solidFill>
              </a:rPr>
              <a:t>Use of emotional support  </a:t>
            </a:r>
            <a:br>
              <a:rPr lang="en-US" altLang="en-US" sz="2000" dirty="0">
                <a:solidFill>
                  <a:schemeClr val="bg1"/>
                </a:solidFill>
              </a:rPr>
            </a:br>
            <a:r>
              <a:rPr lang="en-US" altLang="en-US" sz="2000" dirty="0">
                <a:solidFill>
                  <a:schemeClr val="bg1"/>
                </a:solidFill>
              </a:rPr>
              <a:t>Use of instrumental support  </a:t>
            </a:r>
            <a:br>
              <a:rPr lang="en-US" altLang="en-US" sz="2000" dirty="0">
                <a:solidFill>
                  <a:schemeClr val="bg1"/>
                </a:solidFill>
              </a:rPr>
            </a:br>
            <a:r>
              <a:rPr lang="en-US" altLang="en-US" sz="2000" dirty="0">
                <a:solidFill>
                  <a:schemeClr val="bg1"/>
                </a:solidFill>
              </a:rPr>
              <a:t>Behavioral disengagement  </a:t>
            </a:r>
            <a:br>
              <a:rPr lang="en-US" altLang="en-US" sz="2000" dirty="0">
                <a:solidFill>
                  <a:schemeClr val="bg1"/>
                </a:solidFill>
              </a:rPr>
            </a:br>
            <a:r>
              <a:rPr lang="en-US" altLang="en-US" sz="2000" dirty="0">
                <a:solidFill>
                  <a:schemeClr val="bg1"/>
                </a:solidFill>
              </a:rPr>
              <a:t>Venting  </a:t>
            </a:r>
            <a:br>
              <a:rPr lang="en-US" altLang="en-US" sz="2000" dirty="0">
                <a:solidFill>
                  <a:schemeClr val="bg1"/>
                </a:solidFill>
              </a:rPr>
            </a:br>
            <a:r>
              <a:rPr lang="en-US" altLang="en-US" sz="2000" dirty="0">
                <a:solidFill>
                  <a:schemeClr val="bg1"/>
                </a:solidFill>
              </a:rPr>
              <a:t>Positive reframing  </a:t>
            </a:r>
            <a:br>
              <a:rPr lang="en-US" altLang="en-US" sz="2000" dirty="0">
                <a:solidFill>
                  <a:schemeClr val="bg1"/>
                </a:solidFill>
              </a:rPr>
            </a:br>
            <a:r>
              <a:rPr lang="en-US" altLang="en-US" sz="2000" dirty="0">
                <a:solidFill>
                  <a:schemeClr val="bg1"/>
                </a:solidFill>
              </a:rPr>
              <a:t>Planning  </a:t>
            </a:r>
            <a:br>
              <a:rPr lang="en-US" altLang="en-US" sz="2000" dirty="0">
                <a:solidFill>
                  <a:schemeClr val="bg1"/>
                </a:solidFill>
              </a:rPr>
            </a:br>
            <a:r>
              <a:rPr lang="en-US" altLang="en-US" sz="2000" dirty="0">
                <a:solidFill>
                  <a:schemeClr val="bg1"/>
                </a:solidFill>
              </a:rPr>
              <a:t>Humor </a:t>
            </a:r>
            <a:br>
              <a:rPr lang="en-US" altLang="en-US" sz="2000" dirty="0">
                <a:solidFill>
                  <a:schemeClr val="bg1"/>
                </a:solidFill>
              </a:rPr>
            </a:br>
            <a:r>
              <a:rPr lang="en-US" altLang="en-US" sz="2000" dirty="0">
                <a:solidFill>
                  <a:schemeClr val="bg1"/>
                </a:solidFill>
              </a:rPr>
              <a:t>Acceptance</a:t>
            </a:r>
            <a:br>
              <a:rPr lang="en-US" altLang="en-US" sz="2000" dirty="0">
                <a:solidFill>
                  <a:schemeClr val="bg1"/>
                </a:solidFill>
              </a:rPr>
            </a:br>
            <a:r>
              <a:rPr lang="en-US" altLang="en-US" sz="2000" dirty="0">
                <a:solidFill>
                  <a:schemeClr val="bg1"/>
                </a:solidFill>
              </a:rPr>
              <a:t>Religion</a:t>
            </a:r>
            <a:br>
              <a:rPr lang="en-US" altLang="en-US" sz="2000" dirty="0">
                <a:solidFill>
                  <a:schemeClr val="bg1"/>
                </a:solidFill>
              </a:rPr>
            </a:br>
            <a:r>
              <a:rPr lang="en-US" altLang="en-US" sz="2000" dirty="0">
                <a:solidFill>
                  <a:schemeClr val="bg1"/>
                </a:solidFill>
              </a:rPr>
              <a:t>Self-blame</a:t>
            </a:r>
            <a:endParaRPr lang="en-US" altLang="en-US" sz="1400" dirty="0">
              <a:solidFill>
                <a:schemeClr val="bg1"/>
              </a:solidFill>
            </a:endParaRPr>
          </a:p>
        </p:txBody>
      </p:sp>
    </p:spTree>
    <p:extLst>
      <p:ext uri="{BB962C8B-B14F-4D97-AF65-F5344CB8AC3E}">
        <p14:creationId xmlns:p14="http://schemas.microsoft.com/office/powerpoint/2010/main" val="41416375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4440ACA-ABFD-4538-BB34-60A6DB34022D}"/>
              </a:ext>
            </a:extLst>
          </p:cNvPr>
          <p:cNvSpPr>
            <a:spLocks noGrp="1"/>
          </p:cNvSpPr>
          <p:nvPr>
            <p:ph type="title"/>
          </p:nvPr>
        </p:nvSpPr>
        <p:spPr/>
        <p:txBody>
          <a:bodyPr/>
          <a:lstStyle/>
          <a:p>
            <a:r>
              <a:rPr lang="en-US" dirty="0"/>
              <a:t>Types of Treatments</a:t>
            </a:r>
          </a:p>
        </p:txBody>
      </p:sp>
      <p:sp>
        <p:nvSpPr>
          <p:cNvPr id="5" name="Content Placeholder 4">
            <a:extLst>
              <a:ext uri="{FF2B5EF4-FFF2-40B4-BE49-F238E27FC236}">
                <a16:creationId xmlns:a16="http://schemas.microsoft.com/office/drawing/2014/main" id="{21F9A7CE-9457-48BA-B353-6B5FE3840C7E}"/>
              </a:ext>
            </a:extLst>
          </p:cNvPr>
          <p:cNvSpPr>
            <a:spLocks noGrp="1"/>
          </p:cNvSpPr>
          <p:nvPr>
            <p:ph sz="half" idx="1"/>
          </p:nvPr>
        </p:nvSpPr>
        <p:spPr/>
        <p:txBody>
          <a:bodyPr>
            <a:normAutofit fontScale="92500" lnSpcReduction="10000"/>
          </a:bodyPr>
          <a:lstStyle/>
          <a:p>
            <a:r>
              <a:rPr lang="en-US" dirty="0"/>
              <a:t>Medicine / Surgery</a:t>
            </a:r>
          </a:p>
          <a:p>
            <a:r>
              <a:rPr lang="en-US" dirty="0"/>
              <a:t>Exercise / Physical Therapy</a:t>
            </a:r>
          </a:p>
          <a:p>
            <a:r>
              <a:rPr lang="en-US" dirty="0"/>
              <a:t>Hypnosis</a:t>
            </a:r>
          </a:p>
          <a:p>
            <a:r>
              <a:rPr lang="en-US" dirty="0"/>
              <a:t>Complementary &amp; Alternative Medicine</a:t>
            </a:r>
          </a:p>
          <a:p>
            <a:pPr lvl="1"/>
            <a:r>
              <a:rPr lang="en-US" dirty="0"/>
              <a:t>Massage, Acupuncture, Chiropractic Care, Tai Chi, Yoga</a:t>
            </a:r>
          </a:p>
          <a:p>
            <a:r>
              <a:rPr lang="en-US" dirty="0"/>
              <a:t>Distraction</a:t>
            </a:r>
          </a:p>
          <a:p>
            <a:r>
              <a:rPr lang="en-US" dirty="0"/>
              <a:t>Humor</a:t>
            </a:r>
          </a:p>
          <a:p>
            <a:r>
              <a:rPr lang="en-US" dirty="0"/>
              <a:t>Emotional Expression</a:t>
            </a:r>
          </a:p>
          <a:p>
            <a:endParaRPr lang="en-US" dirty="0"/>
          </a:p>
          <a:p>
            <a:endParaRPr lang="en-US" dirty="0"/>
          </a:p>
        </p:txBody>
      </p:sp>
      <p:sp>
        <p:nvSpPr>
          <p:cNvPr id="6" name="Content Placeholder 5">
            <a:extLst>
              <a:ext uri="{FF2B5EF4-FFF2-40B4-BE49-F238E27FC236}">
                <a16:creationId xmlns:a16="http://schemas.microsoft.com/office/drawing/2014/main" id="{74102672-E4AC-4CDD-B56C-01FB1F034D0C}"/>
              </a:ext>
            </a:extLst>
          </p:cNvPr>
          <p:cNvSpPr>
            <a:spLocks noGrp="1"/>
          </p:cNvSpPr>
          <p:nvPr>
            <p:ph sz="half" idx="2"/>
          </p:nvPr>
        </p:nvSpPr>
        <p:spPr/>
        <p:txBody>
          <a:bodyPr>
            <a:normAutofit fontScale="92500" lnSpcReduction="10000"/>
          </a:bodyPr>
          <a:lstStyle/>
          <a:p>
            <a:r>
              <a:rPr lang="en-US" dirty="0"/>
              <a:t>Biofeedback</a:t>
            </a:r>
          </a:p>
          <a:p>
            <a:r>
              <a:rPr lang="en-US" dirty="0"/>
              <a:t>Relaxation Techniques</a:t>
            </a:r>
          </a:p>
          <a:p>
            <a:pPr lvl="1"/>
            <a:r>
              <a:rPr lang="en-US" dirty="0"/>
              <a:t>“The Restorative Value of Nature”</a:t>
            </a:r>
          </a:p>
          <a:p>
            <a:pPr lvl="1"/>
            <a:r>
              <a:rPr lang="en-US" dirty="0"/>
              <a:t>Progressive Muscle Relaxation</a:t>
            </a:r>
          </a:p>
          <a:p>
            <a:pPr lvl="1"/>
            <a:r>
              <a:rPr lang="en-US" dirty="0"/>
              <a:t>Meditation</a:t>
            </a:r>
          </a:p>
          <a:p>
            <a:r>
              <a:rPr lang="en-US" dirty="0"/>
              <a:t>Systematic Desensitization / Exposure Therapy</a:t>
            </a:r>
          </a:p>
          <a:p>
            <a:r>
              <a:rPr lang="en-US" dirty="0"/>
              <a:t>Cognitive Behavioral Therapy</a:t>
            </a:r>
          </a:p>
          <a:p>
            <a:r>
              <a:rPr lang="en-US" dirty="0"/>
              <a:t>3</a:t>
            </a:r>
            <a:r>
              <a:rPr lang="en-US" baseline="30000" dirty="0"/>
              <a:t>rd</a:t>
            </a:r>
            <a:r>
              <a:rPr lang="en-US" dirty="0"/>
              <a:t> Wave techniques</a:t>
            </a:r>
          </a:p>
          <a:p>
            <a:pPr lvl="1"/>
            <a:r>
              <a:rPr lang="en-US" dirty="0"/>
              <a:t>Mindfulness Meditation</a:t>
            </a:r>
          </a:p>
          <a:p>
            <a:pPr lvl="1"/>
            <a:r>
              <a:rPr lang="en-US" dirty="0"/>
              <a:t>Guided Imagery</a:t>
            </a:r>
          </a:p>
          <a:p>
            <a:pPr lvl="1"/>
            <a:endParaRPr lang="en-US" dirty="0"/>
          </a:p>
        </p:txBody>
      </p:sp>
    </p:spTree>
    <p:extLst>
      <p:ext uri="{BB962C8B-B14F-4D97-AF65-F5344CB8AC3E}">
        <p14:creationId xmlns:p14="http://schemas.microsoft.com/office/powerpoint/2010/main" val="34637232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2057401" y="381000"/>
            <a:ext cx="8183563" cy="762000"/>
          </a:xfrm>
        </p:spPr>
        <p:txBody>
          <a:bodyPr/>
          <a:lstStyle/>
          <a:p>
            <a:pPr eaLnBrk="1" hangingPunct="1"/>
            <a:endParaRPr lang="en-US" altLang="en-US"/>
          </a:p>
        </p:txBody>
      </p:sp>
      <p:pic>
        <p:nvPicPr>
          <p:cNvPr id="81923" name="Picture 2" descr="US Co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406222"/>
            <a:ext cx="2064558" cy="265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4" name="Picture 2" descr="Mindfulne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4183" y="4030660"/>
            <a:ext cx="1717232" cy="265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5" name="Picture 6" descr="Mindfulness: An Eight-Week Plan for Finding Peace in a Frantic World | [Mark Williams, Danny Penman, Jon Kabat-Zinn (forewor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2890" y="3406222"/>
            <a:ext cx="2298700"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6" name="Picture 7" descr="http://media.npr.org/books/booktour/2008/july/unthinkable200-a8ac7e846d900183347b46fbd3b0aecf7e289786-s6-c3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97501" y="-36513"/>
            <a:ext cx="1548137" cy="239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7" name="Picture 9" descr="http://www.hannah-holmes.com/wp-content/uploads/2010/12/9781400068401-copy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98049" y="381000"/>
            <a:ext cx="1766356"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752600" y="533400"/>
            <a:ext cx="3378200" cy="25908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sz="2000" dirty="0"/>
              <a:t>If you’re interested, there are lots of great books on the topics we’ve discussed in the Stress &amp; Coping section of class. I’m always happy to discuss these &amp; other recommendations with you.</a:t>
            </a:r>
          </a:p>
        </p:txBody>
      </p:sp>
      <p:pic>
        <p:nvPicPr>
          <p:cNvPr id="1026" name="Picture 2" descr="http://ecx.images-amazon.com/images/I/517cCHjUcvL._SX329_BO1,204,203,200_.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2001" y="3539330"/>
            <a:ext cx="2025649" cy="305377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http://ssshtv.com/wp-content/uploads/2013/09/zebras-cover.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093993" y="419100"/>
            <a:ext cx="145177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a:extLst>
              <a:ext uri="{FF2B5EF4-FFF2-40B4-BE49-F238E27FC236}">
                <a16:creationId xmlns:a16="http://schemas.microsoft.com/office/drawing/2014/main" id="{B6546D9A-CA0F-4CF6-BF70-0BF19E389B0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91800" y="2776987"/>
            <a:ext cx="1600200" cy="22002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E94F002E-B8DC-4798-BF89-223B0ABC24B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01590" y="3733801"/>
            <a:ext cx="1581150" cy="2409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14698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1981200" y="0"/>
            <a:ext cx="8229600" cy="1143000"/>
          </a:xfrm>
        </p:spPr>
        <p:txBody>
          <a:bodyPr/>
          <a:lstStyle/>
          <a:p>
            <a:pPr eaLnBrk="1" hangingPunct="1"/>
            <a:r>
              <a:rPr lang="en-US" altLang="en-US" dirty="0"/>
              <a:t>Reminders</a:t>
            </a:r>
          </a:p>
        </p:txBody>
      </p:sp>
      <p:sp>
        <p:nvSpPr>
          <p:cNvPr id="82947" name="Content Placeholder 2"/>
          <p:cNvSpPr>
            <a:spLocks noGrp="1"/>
          </p:cNvSpPr>
          <p:nvPr>
            <p:ph idx="1"/>
          </p:nvPr>
        </p:nvSpPr>
        <p:spPr>
          <a:xfrm>
            <a:off x="1524000" y="914401"/>
            <a:ext cx="9144000" cy="4525963"/>
          </a:xfrm>
        </p:spPr>
        <p:txBody>
          <a:bodyPr>
            <a:normAutofit lnSpcReduction="10000"/>
          </a:bodyPr>
          <a:lstStyle/>
          <a:p>
            <a:pPr eaLnBrk="1" hangingPunct="1"/>
            <a:r>
              <a:rPr lang="en-US" altLang="en-US" dirty="0">
                <a:solidFill>
                  <a:srgbClr val="0070C0"/>
                </a:solidFill>
              </a:rPr>
              <a:t>Exam on Tuesday! We will start </a:t>
            </a:r>
            <a:r>
              <a:rPr lang="en-US" altLang="en-US" dirty="0" smtClean="0">
                <a:solidFill>
                  <a:srgbClr val="0070C0"/>
                </a:solidFill>
              </a:rPr>
              <a:t>ON TIME </a:t>
            </a:r>
            <a:r>
              <a:rPr lang="en-US" altLang="en-US" dirty="0">
                <a:solidFill>
                  <a:srgbClr val="0070C0"/>
                </a:solidFill>
              </a:rPr>
              <a:t>at 11:10 or 2:20) to make sure you have the ENTIRE class period</a:t>
            </a:r>
          </a:p>
          <a:p>
            <a:pPr lvl="1" eaLnBrk="1" hangingPunct="1"/>
            <a:r>
              <a:rPr lang="en-US" altLang="en-US" dirty="0">
                <a:solidFill>
                  <a:srgbClr val="0070C0"/>
                </a:solidFill>
              </a:rPr>
              <a:t>Email me if you have questions as you study</a:t>
            </a:r>
          </a:p>
          <a:p>
            <a:pPr lvl="1" eaLnBrk="1" hangingPunct="1"/>
            <a:endParaRPr lang="en-US" altLang="en-US" dirty="0"/>
          </a:p>
          <a:p>
            <a:pPr eaLnBrk="1" hangingPunct="1"/>
            <a:r>
              <a:rPr lang="en-US" altLang="en-US" sz="2800" dirty="0"/>
              <a:t>I’ll ask you to  S  P  R  E  A  D      O  U  T </a:t>
            </a:r>
          </a:p>
          <a:p>
            <a:pPr eaLnBrk="1" hangingPunct="1"/>
            <a:r>
              <a:rPr lang="en-US" altLang="en-US" sz="2800" dirty="0"/>
              <a:t>No talking / no phones out (obvi)</a:t>
            </a:r>
          </a:p>
          <a:p>
            <a:pPr eaLnBrk="1" hangingPunct="1"/>
            <a:r>
              <a:rPr lang="en-US" altLang="en-US" sz="2800" dirty="0"/>
              <a:t>You can write with pen or pencil – LEGIBLY, please!</a:t>
            </a:r>
          </a:p>
          <a:p>
            <a:pPr eaLnBrk="1" hangingPunct="1"/>
            <a:r>
              <a:rPr lang="en-US" altLang="en-US" sz="2800" dirty="0"/>
              <a:t>If you have clarification or thesaurus q’s during the exam, you’ll raise your hand to ask</a:t>
            </a:r>
          </a:p>
          <a:p>
            <a:pPr eaLnBrk="1" hangingPunct="1"/>
            <a:r>
              <a:rPr lang="en-US" altLang="en-US" sz="2800" dirty="0"/>
              <a:t>If you think a q has 2 correct answers, pick one, but also write out the reason why the other is correct</a:t>
            </a:r>
          </a:p>
        </p:txBody>
      </p:sp>
    </p:spTree>
    <p:extLst>
      <p:ext uri="{BB962C8B-B14F-4D97-AF65-F5344CB8AC3E}">
        <p14:creationId xmlns:p14="http://schemas.microsoft.com/office/powerpoint/2010/main" val="37234916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376</TotalTime>
  <Words>2356</Words>
  <Application>Microsoft Office PowerPoint</Application>
  <PresentationFormat>Widescreen</PresentationFormat>
  <Paragraphs>417</Paragraphs>
  <Slides>39</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ＭＳ Ｐゴシック</vt:lpstr>
      <vt:lpstr>Arial</vt:lpstr>
      <vt:lpstr>Calibri</vt:lpstr>
      <vt:lpstr>Calibri Light</vt:lpstr>
      <vt:lpstr>Times New Roman</vt:lpstr>
      <vt:lpstr>Verdana</vt:lpstr>
      <vt:lpstr>Wingdings</vt:lpstr>
      <vt:lpstr>Office Theme</vt:lpstr>
      <vt:lpstr>Announcements</vt:lpstr>
      <vt:lpstr>* Stress &amp; Coping Exam *</vt:lpstr>
      <vt:lpstr>Treatments for Stress &amp; Pain</vt:lpstr>
      <vt:lpstr>Types of Treatments</vt:lpstr>
      <vt:lpstr>Emotional Expression</vt:lpstr>
      <vt:lpstr>Biofeedback</vt:lpstr>
      <vt:lpstr>Put your stress square on your finger tip OR press your finger on the square:</vt:lpstr>
      <vt:lpstr>PowerPoint Presentation</vt:lpstr>
      <vt:lpstr>Put your stress square on your finger tip OR press your finger on the square:</vt:lpstr>
      <vt:lpstr>PowerPoint Presentation</vt:lpstr>
      <vt:lpstr>PowerPoint Presentation</vt:lpstr>
      <vt:lpstr>Relaxation Training</vt:lpstr>
      <vt:lpstr>Systematic Desensitization &amp; Exposure Therapy</vt:lpstr>
      <vt:lpstr>Personality &amp; Health</vt:lpstr>
      <vt:lpstr>Multiple Psych Perspectives </vt:lpstr>
      <vt:lpstr>2nd Wave: Problematic  Thoughts</vt:lpstr>
      <vt:lpstr>How to change?</vt:lpstr>
      <vt:lpstr>Behavioral Techniques</vt:lpstr>
      <vt:lpstr>CBT</vt:lpstr>
      <vt:lpstr>3rd Wave Techniques</vt:lpstr>
      <vt:lpstr>Put your stress square on your finger tip OR press your finger on the square:</vt:lpstr>
      <vt:lpstr>REVIEW for EXAM 1</vt:lpstr>
      <vt:lpstr>We started with…</vt:lpstr>
      <vt:lpstr>PowerPoint Presentation</vt:lpstr>
      <vt:lpstr>Stress has direct &amp; indirect effects on  health behavior &amp; psych well-being What factors can moderate or intervene?</vt:lpstr>
      <vt:lpstr>The Physiology of the Stress Response</vt:lpstr>
      <vt:lpstr>PowerPoint Presentation</vt:lpstr>
      <vt:lpstr>Pain Perception - Nociception</vt:lpstr>
      <vt:lpstr>Physiology of the Stress Response</vt:lpstr>
      <vt:lpstr>PowerPoint Presentation</vt:lpstr>
      <vt:lpstr>PowerPoint Presentation</vt:lpstr>
      <vt:lpstr>PowerPoint Presentation</vt:lpstr>
      <vt:lpstr>Stress has direct &amp; indirect effects on  health behavior &amp; psych well-being What factors can moderate or intervene?</vt:lpstr>
      <vt:lpstr>Mechanisms Linking Personality &amp; Health</vt:lpstr>
      <vt:lpstr>Social Support Mechanisms</vt:lpstr>
      <vt:lpstr>Coping Strategies</vt:lpstr>
      <vt:lpstr>Types of Treatments</vt:lpstr>
      <vt:lpstr>PowerPoint Presentation</vt:lpstr>
      <vt:lpstr>Reminders</vt:lpstr>
    </vt:vector>
  </TitlesOfParts>
  <Company>Hofstra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A. Novak</dc:creator>
  <cp:lastModifiedBy>Sarah A. Novak</cp:lastModifiedBy>
  <cp:revision>15</cp:revision>
  <dcterms:created xsi:type="dcterms:W3CDTF">2020-02-25T16:02:44Z</dcterms:created>
  <dcterms:modified xsi:type="dcterms:W3CDTF">2020-02-27T18:20:23Z</dcterms:modified>
</cp:coreProperties>
</file>